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56" r:id="rId3"/>
    <p:sldId id="257" r:id="rId4"/>
    <p:sldId id="260" r:id="rId5"/>
    <p:sldId id="261" r:id="rId6"/>
    <p:sldId id="273" r:id="rId7"/>
    <p:sldId id="262" r:id="rId8"/>
    <p:sldId id="263" r:id="rId9"/>
    <p:sldId id="278" r:id="rId10"/>
    <p:sldId id="272" r:id="rId11"/>
    <p:sldId id="274" r:id="rId12"/>
    <p:sldId id="282" r:id="rId13"/>
    <p:sldId id="281" r:id="rId14"/>
    <p:sldId id="280" r:id="rId15"/>
    <p:sldId id="283" r:id="rId16"/>
    <p:sldId id="264" r:id="rId17"/>
    <p:sldId id="279" r:id="rId18"/>
    <p:sldId id="265" r:id="rId19"/>
    <p:sldId id="277" r:id="rId20"/>
    <p:sldId id="276" r:id="rId21"/>
    <p:sldId id="266" r:id="rId22"/>
    <p:sldId id="267" r:id="rId23"/>
    <p:sldId id="268" r:id="rId24"/>
    <p:sldId id="284"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676E"/>
    <a:srgbClr val="163A6E"/>
    <a:srgbClr val="176C8F"/>
    <a:srgbClr val="1688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8"/>
    <p:restoredTop sz="95588"/>
  </p:normalViewPr>
  <p:slideViewPr>
    <p:cSldViewPr snapToGrid="0" snapToObjects="1">
      <p:cViewPr varScale="1">
        <p:scale>
          <a:sx n="106" d="100"/>
          <a:sy n="106" d="100"/>
        </p:scale>
        <p:origin x="126" y="3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6575C-1892-544B-8A95-D6C5DEE1DC1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45BBFF5-E5AA-C844-8F2F-CE42C7049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37F77A4-2E42-AD45-B44C-2A47DD3AF4B6}"/>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5" name="Tijdelijke aanduiding voor voettekst 4">
            <a:extLst>
              <a:ext uri="{FF2B5EF4-FFF2-40B4-BE49-F238E27FC236}">
                <a16:creationId xmlns:a16="http://schemas.microsoft.com/office/drawing/2014/main" id="{957DAA6A-EC38-F745-B7C2-87EB645D5D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6B4FE8-E9D8-074C-8FB1-03124731BB3A}"/>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692334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6E978-0164-8F46-B83C-E2777CF0E31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BBE0F70-BC85-9E44-8850-749917AA6BC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C74A3A2-7159-2E48-B712-44D774B071A8}"/>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5" name="Tijdelijke aanduiding voor voettekst 4">
            <a:extLst>
              <a:ext uri="{FF2B5EF4-FFF2-40B4-BE49-F238E27FC236}">
                <a16:creationId xmlns:a16="http://schemas.microsoft.com/office/drawing/2014/main" id="{C89F2071-53A3-FC4D-8BF6-024DD917AA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A2D40C-A994-5B49-9CE0-9391C4A47515}"/>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2162623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E7512A8-9541-D147-895F-F52E7F03665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548CD5C-FD76-7540-B47A-50B57BC9BF1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87EF118-4306-244D-B0DC-C079E43D2293}"/>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5" name="Tijdelijke aanduiding voor voettekst 4">
            <a:extLst>
              <a:ext uri="{FF2B5EF4-FFF2-40B4-BE49-F238E27FC236}">
                <a16:creationId xmlns:a16="http://schemas.microsoft.com/office/drawing/2014/main" id="{11BC53C3-5EA7-D84F-BFA0-4B23B11D70B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725C287-F84E-A044-95E2-B7DC554DA5B9}"/>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33847339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CBA4B-1310-5549-9C76-CEDDD3A0A16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DCDF48B-325F-6C46-8CBF-2FC25A56613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31027A-09D0-C547-A964-85C73D16A748}"/>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5" name="Tijdelijke aanduiding voor voettekst 4">
            <a:extLst>
              <a:ext uri="{FF2B5EF4-FFF2-40B4-BE49-F238E27FC236}">
                <a16:creationId xmlns:a16="http://schemas.microsoft.com/office/drawing/2014/main" id="{6B39B8BC-8521-F34B-9406-AD37A35FD3F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F2C73E-E097-B94F-8C3E-81A50F5036BB}"/>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22556184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27C3B-3EA0-154B-9A60-F7DAB82E22B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BDC50E2-842E-9841-9E90-4B75632DB6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D2FC269-03DD-3746-B147-C1D41AFF187D}"/>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5" name="Tijdelijke aanduiding voor voettekst 4">
            <a:extLst>
              <a:ext uri="{FF2B5EF4-FFF2-40B4-BE49-F238E27FC236}">
                <a16:creationId xmlns:a16="http://schemas.microsoft.com/office/drawing/2014/main" id="{34EB609A-2D81-1948-9867-0F0B1EDAE61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DDFFFF-9B2E-8746-AFBC-2D3AD6F81B25}"/>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3383629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EEBA6-EB3B-3C4A-9D99-3167045AF14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1A9A00D-656A-584C-B8AD-E8285F21BD6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DF45907-04A9-4C48-B591-298891C9809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F10C497-087E-4049-8293-E6ECC643C1CA}"/>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6" name="Tijdelijke aanduiding voor voettekst 5">
            <a:extLst>
              <a:ext uri="{FF2B5EF4-FFF2-40B4-BE49-F238E27FC236}">
                <a16:creationId xmlns:a16="http://schemas.microsoft.com/office/drawing/2014/main" id="{4F7385BF-FB71-1941-A6BA-FB206886F0E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4C14EE-91FF-D74A-8A1B-A8DAEA53F2CD}"/>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9753423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0C89AB-F828-3242-A060-28EC4533503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0BD11FB-7305-524F-9B47-D48E48F1DB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4FF1CB7-3333-ED49-B5F8-3BA7684A993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EFD1AD7-9D7A-154C-BC1F-D5E321C1F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283611-5AD1-1A49-AC91-2E4918AE411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CAF2D7B-B519-8B4E-8D7A-8A669ADFEA51}"/>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8" name="Tijdelijke aanduiding voor voettekst 7">
            <a:extLst>
              <a:ext uri="{FF2B5EF4-FFF2-40B4-BE49-F238E27FC236}">
                <a16:creationId xmlns:a16="http://schemas.microsoft.com/office/drawing/2014/main" id="{FE0F8AB7-B755-214F-AA83-B8996F5A726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E68EA25-60BB-E44F-A41D-A03ED5D8F298}"/>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29853394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D603D-0119-D047-B87B-E77E978A974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A9075A2-72E6-0442-A89C-725243DE176F}"/>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4" name="Tijdelijke aanduiding voor voettekst 3">
            <a:extLst>
              <a:ext uri="{FF2B5EF4-FFF2-40B4-BE49-F238E27FC236}">
                <a16:creationId xmlns:a16="http://schemas.microsoft.com/office/drawing/2014/main" id="{4EFB1DE0-E63C-D34D-B3B3-38312F4A883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99A8DA-2CD0-BA41-B091-10D73DB69EE3}"/>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3216610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0E4EFC9-B495-D74B-AC72-54091A241E25}"/>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3" name="Tijdelijke aanduiding voor voettekst 2">
            <a:extLst>
              <a:ext uri="{FF2B5EF4-FFF2-40B4-BE49-F238E27FC236}">
                <a16:creationId xmlns:a16="http://schemas.microsoft.com/office/drawing/2014/main" id="{73DF7148-A808-2740-B1E2-38FD68AF546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AC98216-EBE4-8441-A1B2-DE8B5607E83F}"/>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3355461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A0EC60-0984-E041-9634-0B7C43288A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2D75872-525B-4541-BC53-D1EC358608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720467F-40A0-0844-81E2-C08B3E680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E350FB1-B618-DF4F-B449-D871FEFC05D7}"/>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6" name="Tijdelijke aanduiding voor voettekst 5">
            <a:extLst>
              <a:ext uri="{FF2B5EF4-FFF2-40B4-BE49-F238E27FC236}">
                <a16:creationId xmlns:a16="http://schemas.microsoft.com/office/drawing/2014/main" id="{98894DF1-5E08-AA42-9E91-EAE8D42B05A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0722A78-0676-5F4B-B222-AD3A6681E399}"/>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21490530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D42686-5FA7-AE46-96D7-D55619CC0DC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28187C-7AFC-2049-B13E-DF698F41B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5F4D841-7853-D844-BFEE-2F57669BB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6591075-4A4A-2C45-AD39-6D6B2E579A8F}"/>
              </a:ext>
            </a:extLst>
          </p:cNvPr>
          <p:cNvSpPr>
            <a:spLocks noGrp="1"/>
          </p:cNvSpPr>
          <p:nvPr>
            <p:ph type="dt" sz="half" idx="10"/>
          </p:nvPr>
        </p:nvSpPr>
        <p:spPr/>
        <p:txBody>
          <a:bodyPr/>
          <a:lstStyle/>
          <a:p>
            <a:fld id="{334B472A-7B98-524E-8E62-685B2016C297}" type="datetimeFigureOut">
              <a:rPr lang="nl-NL" smtClean="0"/>
              <a:t>10-11-2020</a:t>
            </a:fld>
            <a:endParaRPr lang="nl-NL"/>
          </a:p>
        </p:txBody>
      </p:sp>
      <p:sp>
        <p:nvSpPr>
          <p:cNvPr id="6" name="Tijdelijke aanduiding voor voettekst 5">
            <a:extLst>
              <a:ext uri="{FF2B5EF4-FFF2-40B4-BE49-F238E27FC236}">
                <a16:creationId xmlns:a16="http://schemas.microsoft.com/office/drawing/2014/main" id="{5B420977-E9C7-E341-A135-531DF0C79C7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A13577D-0C38-AE4E-A9B2-ABE9A74541CE}"/>
              </a:ext>
            </a:extLst>
          </p:cNvPr>
          <p:cNvSpPr>
            <a:spLocks noGrp="1"/>
          </p:cNvSpPr>
          <p:nvPr>
            <p:ph type="sldNum" sz="quarter" idx="12"/>
          </p:nvPr>
        </p:nvSpPr>
        <p:spPr/>
        <p:txBody>
          <a:bodyPr/>
          <a:lstStyle/>
          <a:p>
            <a:fld id="{9CC6EE73-664E-F74D-AAF1-27C275E733D3}" type="slidenum">
              <a:rPr lang="nl-NL" smtClean="0"/>
              <a:t>‹nr.›</a:t>
            </a:fld>
            <a:endParaRPr lang="nl-NL"/>
          </a:p>
        </p:txBody>
      </p:sp>
    </p:spTree>
    <p:extLst>
      <p:ext uri="{BB962C8B-B14F-4D97-AF65-F5344CB8AC3E}">
        <p14:creationId xmlns:p14="http://schemas.microsoft.com/office/powerpoint/2010/main" val="18915182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E72F531-423E-4341-850A-5976A3824B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C4372CE-28D1-5944-B256-4661A584D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649B826-992B-C143-B422-33C7E1CA2F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B472A-7B98-524E-8E62-685B2016C297}" type="datetimeFigureOut">
              <a:rPr lang="nl-NL" smtClean="0"/>
              <a:t>10-11-2020</a:t>
            </a:fld>
            <a:endParaRPr lang="nl-NL"/>
          </a:p>
        </p:txBody>
      </p:sp>
      <p:sp>
        <p:nvSpPr>
          <p:cNvPr id="5" name="Tijdelijke aanduiding voor voettekst 4">
            <a:extLst>
              <a:ext uri="{FF2B5EF4-FFF2-40B4-BE49-F238E27FC236}">
                <a16:creationId xmlns:a16="http://schemas.microsoft.com/office/drawing/2014/main" id="{3713D73D-3FCE-6B42-8DC0-9983C490BA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98AA175-6697-264A-91C6-96CAD8334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6EE73-664E-F74D-AAF1-27C275E733D3}" type="slidenum">
              <a:rPr lang="nl-NL" smtClean="0"/>
              <a:t>‹nr.›</a:t>
            </a:fld>
            <a:endParaRPr lang="nl-NL"/>
          </a:p>
        </p:txBody>
      </p:sp>
    </p:spTree>
    <p:extLst>
      <p:ext uri="{BB962C8B-B14F-4D97-AF65-F5344CB8AC3E}">
        <p14:creationId xmlns:p14="http://schemas.microsoft.com/office/powerpoint/2010/main" val="3854435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bladergroen.psg.nl/vakken/vmbo-lwoo/nederlands/" TargetMode="External"/><Relationship Id="rId13" Type="http://schemas.openxmlformats.org/officeDocument/2006/relationships/image" Target="../media/image18.jpeg"/><Relationship Id="rId3" Type="http://schemas.openxmlformats.org/officeDocument/2006/relationships/hyperlink" Target="https://bladergroen.psg.nl/vakken/vmbo-lwoo/duits/" TargetMode="External"/><Relationship Id="rId7" Type="http://schemas.openxmlformats.org/officeDocument/2006/relationships/hyperlink" Target="https://bladergroen.psg.nl/vakken/vmbo-lwoo/maatschappijleer-ckv/" TargetMode="External"/><Relationship Id="rId12" Type="http://schemas.openxmlformats.org/officeDocument/2006/relationships/hyperlink" Target="https://bladergroen.psg.nl/vakken/vmbo-lwoo/zorg-welzijn/" TargetMode="External"/><Relationship Id="rId2" Type="http://schemas.openxmlformats.org/officeDocument/2006/relationships/hyperlink" Target="https://bladergroen.psg.nl/vakken/vmbo-lwoo/beeldende-vorming/" TargetMode="External"/><Relationship Id="rId1" Type="http://schemas.openxmlformats.org/officeDocument/2006/relationships/slideLayout" Target="../slideLayouts/slideLayout7.xml"/><Relationship Id="rId6" Type="http://schemas.openxmlformats.org/officeDocument/2006/relationships/hyperlink" Target="https://bladergroen.psg.nl/vakken/vmbo-lwoo/lob/" TargetMode="External"/><Relationship Id="rId11" Type="http://schemas.openxmlformats.org/officeDocument/2006/relationships/hyperlink" Target="https://bladergroen.psg.nl/vakken/vmbo-lwoo/pto/" TargetMode="External"/><Relationship Id="rId5" Type="http://schemas.openxmlformats.org/officeDocument/2006/relationships/hyperlink" Target="https://bladergroen.psg.nl/vakken/vmbo-lwoo/lichamelijke-opvoeding/" TargetMode="External"/><Relationship Id="rId10" Type="http://schemas.openxmlformats.org/officeDocument/2006/relationships/hyperlink" Target="https://bladergroen.psg.nl/vakken/vmbo-lwoo/pso/" TargetMode="External"/><Relationship Id="rId4" Type="http://schemas.openxmlformats.org/officeDocument/2006/relationships/hyperlink" Target="https://bladergroen.psg.nl/vakken/vmbo-lwoo/engels/" TargetMode="External"/><Relationship Id="rId9" Type="http://schemas.openxmlformats.org/officeDocument/2006/relationships/hyperlink" Target="https://bladergroen.psg.nl/vakken/vmbo-lwoo/natuur-scheikunde/" TargetMode="External"/><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673AE-2432-1149-A8D0-3FFB393622E7}"/>
              </a:ext>
            </a:extLst>
          </p:cNvPr>
          <p:cNvSpPr>
            <a:spLocks noGrp="1"/>
          </p:cNvSpPr>
          <p:nvPr>
            <p:ph type="title"/>
          </p:nvPr>
        </p:nvSpPr>
        <p:spPr>
          <a:xfrm>
            <a:off x="287383" y="365125"/>
            <a:ext cx="11534503" cy="1325563"/>
          </a:xfrm>
        </p:spPr>
        <p:txBody>
          <a:bodyPr>
            <a:normAutofit/>
          </a:bodyPr>
          <a:lstStyle/>
          <a:p>
            <a:pPr algn="ctr"/>
            <a:r>
              <a:rPr lang="nl-NL" sz="4000" dirty="0">
                <a:solidFill>
                  <a:schemeClr val="bg1"/>
                </a:solidFill>
              </a:rPr>
              <a:t>Welkom bij de presentatie van SG W.J. Bladergroen</a:t>
            </a:r>
          </a:p>
        </p:txBody>
      </p:sp>
      <p:pic>
        <p:nvPicPr>
          <p:cNvPr id="5" name="Afbeelding 4" descr="Afbeelding met persoon, vasthouden, voorzijde, person&#10;&#10;Automatisch gegenereerde beschrijving">
            <a:extLst>
              <a:ext uri="{FF2B5EF4-FFF2-40B4-BE49-F238E27FC236}">
                <a16:creationId xmlns:a16="http://schemas.microsoft.com/office/drawing/2014/main" id="{ABC04A64-D72B-514A-BB20-E6D942CD349F}"/>
              </a:ext>
            </a:extLst>
          </p:cNvPr>
          <p:cNvPicPr>
            <a:picLocks noChangeAspect="1"/>
          </p:cNvPicPr>
          <p:nvPr/>
        </p:nvPicPr>
        <p:blipFill>
          <a:blip r:embed="rId2"/>
          <a:stretch>
            <a:fillRect/>
          </a:stretch>
        </p:blipFill>
        <p:spPr>
          <a:xfrm>
            <a:off x="0" y="1994647"/>
            <a:ext cx="12192000" cy="2868706"/>
          </a:xfrm>
          <a:prstGeom prst="rect">
            <a:avLst/>
          </a:prstGeom>
        </p:spPr>
      </p:pic>
      <p:sp>
        <p:nvSpPr>
          <p:cNvPr id="6" name="Rechthoek 5">
            <a:extLst>
              <a:ext uri="{FF2B5EF4-FFF2-40B4-BE49-F238E27FC236}">
                <a16:creationId xmlns:a16="http://schemas.microsoft.com/office/drawing/2014/main" id="{5BFD355D-C363-3D4F-854C-A0B6961BFFBF}"/>
              </a:ext>
            </a:extLst>
          </p:cNvPr>
          <p:cNvSpPr/>
          <p:nvPr/>
        </p:nvSpPr>
        <p:spPr>
          <a:xfrm>
            <a:off x="3304904" y="4402182"/>
            <a:ext cx="1959428" cy="13846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boom&#10;&#10;Automatisch gegenereerde beschrijving">
            <a:extLst>
              <a:ext uri="{FF2B5EF4-FFF2-40B4-BE49-F238E27FC236}">
                <a16:creationId xmlns:a16="http://schemas.microsoft.com/office/drawing/2014/main" id="{05A229E3-FB7D-6244-80BD-D04110F5D2E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13119" y="4523014"/>
            <a:ext cx="1142998" cy="1142998"/>
          </a:xfrm>
          <a:prstGeom prst="rect">
            <a:avLst/>
          </a:prstGeom>
          <a:solidFill>
            <a:schemeClr val="bg1"/>
          </a:solidFill>
        </p:spPr>
      </p:pic>
      <p:sp>
        <p:nvSpPr>
          <p:cNvPr id="9" name="Rechthoek 8">
            <a:extLst>
              <a:ext uri="{FF2B5EF4-FFF2-40B4-BE49-F238E27FC236}">
                <a16:creationId xmlns:a16="http://schemas.microsoft.com/office/drawing/2014/main" id="{BF29B9BA-593C-8A44-AC07-5C3444880100}"/>
              </a:ext>
            </a:extLst>
          </p:cNvPr>
          <p:cNvSpPr/>
          <p:nvPr/>
        </p:nvSpPr>
        <p:spPr>
          <a:xfrm>
            <a:off x="8051076" y="2563584"/>
            <a:ext cx="2011680" cy="206066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AD09F055-4AA9-2B4C-8854-5946CF0CD4EB}"/>
              </a:ext>
            </a:extLst>
          </p:cNvPr>
          <p:cNvSpPr txBox="1"/>
          <p:nvPr/>
        </p:nvSpPr>
        <p:spPr>
          <a:xfrm>
            <a:off x="8316686" y="2830286"/>
            <a:ext cx="1494971" cy="369332"/>
          </a:xfrm>
          <a:prstGeom prst="rect">
            <a:avLst/>
          </a:prstGeom>
          <a:noFill/>
        </p:spPr>
        <p:txBody>
          <a:bodyPr wrap="square" rtlCol="0">
            <a:spAutoFit/>
          </a:bodyPr>
          <a:lstStyle/>
          <a:p>
            <a:r>
              <a:rPr lang="nl-NL" dirty="0">
                <a:solidFill>
                  <a:schemeClr val="bg1"/>
                </a:solidFill>
              </a:rPr>
              <a:t>Ons motto:</a:t>
            </a:r>
          </a:p>
        </p:txBody>
      </p:sp>
    </p:spTree>
    <p:extLst>
      <p:ext uri="{BB962C8B-B14F-4D97-AF65-F5344CB8AC3E}">
        <p14:creationId xmlns:p14="http://schemas.microsoft.com/office/powerpoint/2010/main" val="14644576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22" presetClass="exit" presetSubtype="1" fill="hold" grpId="0" nodeType="withEffect">
                                  <p:stCondLst>
                                    <p:cond delay="0"/>
                                  </p:stCondLst>
                                  <p:childTnLst>
                                    <p:animEffect transition="out" filter="wipe(up)">
                                      <p:cBhvr>
                                        <p:cTn id="8" dur="2000"/>
                                        <p:tgtEl>
                                          <p:spTgt spid="9"/>
                                        </p:tgtEl>
                                      </p:cBhvr>
                                    </p:animEffect>
                                    <p:set>
                                      <p:cBhvr>
                                        <p:cTn id="9"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3" name="Tabel 3">
            <a:extLst>
              <a:ext uri="{FF2B5EF4-FFF2-40B4-BE49-F238E27FC236}">
                <a16:creationId xmlns:a16="http://schemas.microsoft.com/office/drawing/2014/main" id="{A686EB13-7E89-CD43-857C-1DA454C90546}"/>
              </a:ext>
            </a:extLst>
          </p:cNvPr>
          <p:cNvGraphicFramePr>
            <a:graphicFrameLocks noGrp="1"/>
          </p:cNvGraphicFramePr>
          <p:nvPr>
            <p:extLst>
              <p:ext uri="{D42A27DB-BD31-4B8C-83A1-F6EECF244321}">
                <p14:modId xmlns:p14="http://schemas.microsoft.com/office/powerpoint/2010/main" val="2929601618"/>
              </p:ext>
            </p:extLst>
          </p:nvPr>
        </p:nvGraphicFramePr>
        <p:xfrm>
          <a:off x="517360" y="920586"/>
          <a:ext cx="11032960" cy="5227320"/>
        </p:xfrm>
        <a:graphic>
          <a:graphicData uri="http://schemas.openxmlformats.org/drawingml/2006/table">
            <a:tbl>
              <a:tblPr firstRow="1" bandRow="1">
                <a:tableStyleId>{5C22544A-7EE6-4342-B048-85BDC9FD1C3A}</a:tableStyleId>
              </a:tblPr>
              <a:tblGrid>
                <a:gridCol w="2758240">
                  <a:extLst>
                    <a:ext uri="{9D8B030D-6E8A-4147-A177-3AD203B41FA5}">
                      <a16:colId xmlns:a16="http://schemas.microsoft.com/office/drawing/2014/main" val="3112943546"/>
                    </a:ext>
                  </a:extLst>
                </a:gridCol>
                <a:gridCol w="2758240">
                  <a:extLst>
                    <a:ext uri="{9D8B030D-6E8A-4147-A177-3AD203B41FA5}">
                      <a16:colId xmlns:a16="http://schemas.microsoft.com/office/drawing/2014/main" val="3216482987"/>
                    </a:ext>
                  </a:extLst>
                </a:gridCol>
                <a:gridCol w="2758240">
                  <a:extLst>
                    <a:ext uri="{9D8B030D-6E8A-4147-A177-3AD203B41FA5}">
                      <a16:colId xmlns:a16="http://schemas.microsoft.com/office/drawing/2014/main" val="1024136629"/>
                    </a:ext>
                  </a:extLst>
                </a:gridCol>
                <a:gridCol w="2758240">
                  <a:extLst>
                    <a:ext uri="{9D8B030D-6E8A-4147-A177-3AD203B41FA5}">
                      <a16:colId xmlns:a16="http://schemas.microsoft.com/office/drawing/2014/main" val="3159255381"/>
                    </a:ext>
                  </a:extLst>
                </a:gridCol>
              </a:tblGrid>
              <a:tr h="370840">
                <a:tc gridSpan="4">
                  <a:txBody>
                    <a:bodyPr/>
                    <a:lstStyle/>
                    <a:p>
                      <a:pPr algn="ctr"/>
                      <a:r>
                        <a:rPr lang="nl-NL" dirty="0">
                          <a:latin typeface="+mn-lt"/>
                        </a:rPr>
                        <a:t>Criteria voor toelating Praktijkonderwijs en toewijzing LWOO*</a:t>
                      </a:r>
                    </a:p>
                  </a:txBody>
                  <a:tcPr/>
                </a:tc>
                <a:tc hMerge="1">
                  <a:txBody>
                    <a:bodyPr/>
                    <a:lstStyle/>
                    <a:p>
                      <a:endParaRPr lang="nl-NL"/>
                    </a:p>
                  </a:txBody>
                  <a:tcPr/>
                </a:tc>
                <a:tc hMerge="1">
                  <a:txBody>
                    <a:bodyPr/>
                    <a:lstStyle/>
                    <a:p>
                      <a:endParaRPr lang="nl-NL"/>
                    </a:p>
                  </a:txBody>
                  <a:tcPr/>
                </a:tc>
                <a:tc hMerge="1">
                  <a:txBody>
                    <a:bodyPr/>
                    <a:lstStyle/>
                    <a:p>
                      <a:endParaRPr lang="nl-NL" dirty="0"/>
                    </a:p>
                  </a:txBody>
                  <a:tcPr/>
                </a:tc>
                <a:extLst>
                  <a:ext uri="{0D108BD9-81ED-4DB2-BD59-A6C34878D82A}">
                    <a16:rowId xmlns:a16="http://schemas.microsoft.com/office/drawing/2014/main" val="244963614"/>
                  </a:ext>
                </a:extLst>
              </a:tr>
              <a:tr h="370840">
                <a:tc>
                  <a:txBody>
                    <a:bodyPr/>
                    <a:lstStyle/>
                    <a:p>
                      <a:pPr algn="ctr"/>
                      <a:r>
                        <a:rPr lang="nl-NL" dirty="0"/>
                        <a:t>Criteria</a:t>
                      </a:r>
                    </a:p>
                  </a:txBody>
                  <a:tcPr/>
                </a:tc>
                <a:tc>
                  <a:txBody>
                    <a:bodyPr/>
                    <a:lstStyle/>
                    <a:p>
                      <a:pPr algn="ctr"/>
                      <a:r>
                        <a:rPr lang="nl-NL" dirty="0"/>
                        <a:t>Praktijkonderwijs</a:t>
                      </a:r>
                    </a:p>
                  </a:txBody>
                  <a:tcPr>
                    <a:lnR w="28575" cap="flat" cmpd="sng" algn="ctr">
                      <a:solidFill>
                        <a:schemeClr val="bg1"/>
                      </a:solidFill>
                      <a:prstDash val="solid"/>
                      <a:round/>
                      <a:headEnd type="none" w="med" len="med"/>
                      <a:tailEnd type="none" w="med" len="med"/>
                    </a:lnR>
                  </a:tcPr>
                </a:tc>
                <a:tc gridSpan="2">
                  <a:txBody>
                    <a:bodyPr/>
                    <a:lstStyle/>
                    <a:p>
                      <a:pPr algn="ctr"/>
                      <a:r>
                        <a:rPr lang="nl-NL" dirty="0"/>
                        <a:t>Leerwegondersteunend onderwijs</a:t>
                      </a:r>
                    </a:p>
                  </a:txBody>
                  <a:tcPr>
                    <a:lnL w="28575" cap="flat" cmpd="sng" algn="ctr">
                      <a:solidFill>
                        <a:schemeClr val="bg1"/>
                      </a:solidFill>
                      <a:prstDash val="solid"/>
                      <a:round/>
                      <a:headEnd type="none" w="med" len="med"/>
                      <a:tailEnd type="none" w="med" len="med"/>
                    </a:lnL>
                  </a:tcPr>
                </a:tc>
                <a:tc hMerge="1">
                  <a:txBody>
                    <a:bodyPr/>
                    <a:lstStyle/>
                    <a:p>
                      <a:endParaRPr lang="nl-NL" dirty="0"/>
                    </a:p>
                  </a:txBody>
                  <a:tcPr/>
                </a:tc>
                <a:extLst>
                  <a:ext uri="{0D108BD9-81ED-4DB2-BD59-A6C34878D82A}">
                    <a16:rowId xmlns:a16="http://schemas.microsoft.com/office/drawing/2014/main" val="2673709424"/>
                  </a:ext>
                </a:extLst>
              </a:tr>
              <a:tr h="370840">
                <a:tc>
                  <a:txBody>
                    <a:bodyPr/>
                    <a:lstStyle/>
                    <a:p>
                      <a:r>
                        <a:rPr lang="nl-NL" dirty="0"/>
                        <a:t>Leerachterstand op gebied van:</a:t>
                      </a:r>
                    </a:p>
                    <a:p>
                      <a:pPr marL="285750" indent="-285750">
                        <a:buFont typeface="Arial" panose="020B0604020202020204" pitchFamily="34" charset="0"/>
                        <a:buChar char="•"/>
                      </a:pPr>
                      <a:r>
                        <a:rPr lang="nl-NL" dirty="0"/>
                        <a:t>Begrijpend lezen</a:t>
                      </a:r>
                    </a:p>
                    <a:p>
                      <a:pPr marL="285750" indent="-285750">
                        <a:buFont typeface="Arial" panose="020B0604020202020204" pitchFamily="34" charset="0"/>
                        <a:buChar char="•"/>
                      </a:pPr>
                      <a:r>
                        <a:rPr lang="nl-NL" dirty="0"/>
                        <a:t>Technisch lezen</a:t>
                      </a:r>
                    </a:p>
                    <a:p>
                      <a:pPr marL="285750" indent="-285750">
                        <a:buFont typeface="Arial" panose="020B0604020202020204" pitchFamily="34" charset="0"/>
                        <a:buChar char="•"/>
                      </a:pPr>
                      <a:r>
                        <a:rPr lang="nl-NL" dirty="0"/>
                        <a:t>Spelling</a:t>
                      </a:r>
                    </a:p>
                    <a:p>
                      <a:pPr marL="285750" indent="-285750">
                        <a:buFont typeface="Arial" panose="020B0604020202020204" pitchFamily="34" charset="0"/>
                        <a:buChar char="•"/>
                      </a:pPr>
                      <a:r>
                        <a:rPr lang="nl-NL" dirty="0"/>
                        <a:t>Inzichtelijk rekenen</a:t>
                      </a:r>
                    </a:p>
                    <a:p>
                      <a:pPr marL="285750" indent="-285750">
                        <a:buFont typeface="Arial" panose="020B0604020202020204" pitchFamily="34" charset="0"/>
                        <a:buChar char="•"/>
                      </a:pPr>
                      <a:endParaRPr lang="nl-NL" dirty="0"/>
                    </a:p>
                  </a:txBody>
                  <a:tcPr/>
                </a:tc>
                <a:tc>
                  <a:txBody>
                    <a:bodyPr/>
                    <a:lstStyle/>
                    <a:p>
                      <a:r>
                        <a:rPr lang="nl-NL" dirty="0"/>
                        <a:t>Meer dan 50% leerachterstand op minimaal 2 gebieden </a:t>
                      </a:r>
                    </a:p>
                  </a:txBody>
                  <a:tcPr/>
                </a:tc>
                <a:tc>
                  <a:txBody>
                    <a:bodyPr/>
                    <a:lstStyle/>
                    <a:p>
                      <a:r>
                        <a:rPr lang="nl-NL" dirty="0"/>
                        <a:t>Tussen de 25% en 50% op minimaal 2 gebieden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Tussen de 25% en 50% op minimaal 2 gebieden</a:t>
                      </a:r>
                    </a:p>
                    <a:p>
                      <a:endParaRPr lang="nl-NL" dirty="0"/>
                    </a:p>
                    <a:p>
                      <a:endParaRPr lang="nl-NL" dirty="0"/>
                    </a:p>
                  </a:txBody>
                  <a:tcPr/>
                </a:tc>
                <a:extLst>
                  <a:ext uri="{0D108BD9-81ED-4DB2-BD59-A6C34878D82A}">
                    <a16:rowId xmlns:a16="http://schemas.microsoft.com/office/drawing/2014/main" val="1975163712"/>
                  </a:ext>
                </a:extLst>
              </a:tr>
              <a:tr h="370840">
                <a:tc>
                  <a:txBody>
                    <a:bodyPr/>
                    <a:lstStyle/>
                    <a:p>
                      <a:r>
                        <a:rPr lang="nl-NL" dirty="0"/>
                        <a:t>capaciteiten</a:t>
                      </a:r>
                    </a:p>
                  </a:txBody>
                  <a:tcPr/>
                </a:tc>
                <a:tc>
                  <a:txBody>
                    <a:bodyPr/>
                    <a:lstStyle/>
                    <a:p>
                      <a:r>
                        <a:rPr lang="nl-NL" dirty="0"/>
                        <a:t>Een IQ van minimaal 55 en maximaal 80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IQ van minimaal 75 en maximaal 90</a:t>
                      </a:r>
                    </a:p>
                    <a:p>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IQ van minimaal 90, maar maximaal 120 </a:t>
                      </a:r>
                    </a:p>
                    <a:p>
                      <a:endParaRPr lang="nl-NL" dirty="0"/>
                    </a:p>
                  </a:txBody>
                  <a:tcPr/>
                </a:tc>
                <a:extLst>
                  <a:ext uri="{0D108BD9-81ED-4DB2-BD59-A6C34878D82A}">
                    <a16:rowId xmlns:a16="http://schemas.microsoft.com/office/drawing/2014/main" val="632867019"/>
                  </a:ext>
                </a:extLst>
              </a:tr>
              <a:tr h="370840">
                <a:tc>
                  <a:txBody>
                    <a:bodyPr/>
                    <a:lstStyle/>
                    <a:p>
                      <a:r>
                        <a:rPr lang="nl-NL" dirty="0"/>
                        <a:t>Sociaal-emotionele problematiek</a:t>
                      </a:r>
                    </a:p>
                  </a:txBody>
                  <a:tcPr/>
                </a:tc>
                <a:tc>
                  <a:txBody>
                    <a:bodyPr/>
                    <a:lstStyle/>
                    <a:p>
                      <a:endParaRPr lang="nl-NL"/>
                    </a:p>
                  </a:txBody>
                  <a:tcPr/>
                </a:tc>
                <a:tc>
                  <a:txBody>
                    <a:bodyPr/>
                    <a:lstStyle/>
                    <a:p>
                      <a:endParaRPr lang="nl-NL"/>
                    </a:p>
                  </a:txBody>
                  <a:tcPr/>
                </a:tc>
                <a:tc>
                  <a:txBody>
                    <a:bodyPr/>
                    <a:lstStyle/>
                    <a:p>
                      <a:r>
                        <a:rPr lang="nl-NL" dirty="0"/>
                        <a:t>Faalangst en/of </a:t>
                      </a:r>
                    </a:p>
                    <a:p>
                      <a:r>
                        <a:rPr lang="nl-NL" dirty="0"/>
                        <a:t>prestatie / motivatie problemen en/of emotionele instabiliteit</a:t>
                      </a:r>
                    </a:p>
                  </a:txBody>
                  <a:tcPr/>
                </a:tc>
                <a:extLst>
                  <a:ext uri="{0D108BD9-81ED-4DB2-BD59-A6C34878D82A}">
                    <a16:rowId xmlns:a16="http://schemas.microsoft.com/office/drawing/2014/main" val="3984544432"/>
                  </a:ext>
                </a:extLst>
              </a:tr>
              <a:tr h="370840">
                <a:tc gridSpan="4">
                  <a:txBody>
                    <a:bodyPr/>
                    <a:lstStyle/>
                    <a:p>
                      <a:pPr algn="ctr"/>
                      <a:r>
                        <a:rPr lang="nl-NL" sz="1200" i="1" dirty="0"/>
                        <a:t>* Landelijke criteria voor een toelaatbaarheidsverklaring voor Praktijkonderwijs of LWOO</a:t>
                      </a:r>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1381190077"/>
                  </a:ext>
                </a:extLst>
              </a:tr>
            </a:tbl>
          </a:graphicData>
        </a:graphic>
      </p:graphicFrame>
      <p:grpSp>
        <p:nvGrpSpPr>
          <p:cNvPr id="4" name="Groep 3">
            <a:extLst>
              <a:ext uri="{FF2B5EF4-FFF2-40B4-BE49-F238E27FC236}">
                <a16:creationId xmlns:a16="http://schemas.microsoft.com/office/drawing/2014/main" id="{135CC23D-DCC4-F744-AAB7-B78827F51C37}"/>
              </a:ext>
            </a:extLst>
          </p:cNvPr>
          <p:cNvGrpSpPr/>
          <p:nvPr/>
        </p:nvGrpSpPr>
        <p:grpSpPr>
          <a:xfrm>
            <a:off x="9669352" y="6277814"/>
            <a:ext cx="1883866" cy="451468"/>
            <a:chOff x="9579117" y="6185050"/>
            <a:chExt cx="1883866" cy="451468"/>
          </a:xfrm>
        </p:grpSpPr>
        <p:sp>
          <p:nvSpPr>
            <p:cNvPr id="5" name="Titel 1">
              <a:extLst>
                <a:ext uri="{FF2B5EF4-FFF2-40B4-BE49-F238E27FC236}">
                  <a16:creationId xmlns:a16="http://schemas.microsoft.com/office/drawing/2014/main" id="{9DE6778B-A140-794B-BD9E-11A20935E4FD}"/>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6" name="Afbeelding 5" descr="Afbeelding met boom&#10;&#10;Automatisch gegenereerde beschrijving">
              <a:extLst>
                <a:ext uri="{FF2B5EF4-FFF2-40B4-BE49-F238E27FC236}">
                  <a16:creationId xmlns:a16="http://schemas.microsoft.com/office/drawing/2014/main" id="{5E7DF8CC-18B7-E247-B8A9-2B0616738FF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8" name="Titel 1">
            <a:extLst>
              <a:ext uri="{FF2B5EF4-FFF2-40B4-BE49-F238E27FC236}">
                <a16:creationId xmlns:a16="http://schemas.microsoft.com/office/drawing/2014/main" id="{635E5443-0723-D44E-B5F9-8C486BF18E66}"/>
              </a:ext>
            </a:extLst>
          </p:cNvPr>
          <p:cNvSpPr txBox="1">
            <a:spLocks/>
          </p:cNvSpPr>
          <p:nvPr/>
        </p:nvSpPr>
        <p:spPr>
          <a:xfrm>
            <a:off x="517359" y="136327"/>
            <a:ext cx="11032959" cy="6964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dirty="0">
                <a:solidFill>
                  <a:schemeClr val="bg1"/>
                </a:solidFill>
              </a:rPr>
              <a:t>Wat zijn de criteria voor toelating PrO of LWOO?</a:t>
            </a:r>
          </a:p>
        </p:txBody>
      </p:sp>
    </p:spTree>
    <p:extLst>
      <p:ext uri="{BB962C8B-B14F-4D97-AF65-F5344CB8AC3E}">
        <p14:creationId xmlns:p14="http://schemas.microsoft.com/office/powerpoint/2010/main" val="4063047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782B6A2-708D-2F41-9E7B-2EA2D8A8B0F6}"/>
              </a:ext>
            </a:extLst>
          </p:cNvPr>
          <p:cNvSpPr txBox="1">
            <a:spLocks/>
          </p:cNvSpPr>
          <p:nvPr/>
        </p:nvSpPr>
        <p:spPr>
          <a:xfrm>
            <a:off x="252662" y="397042"/>
            <a:ext cx="1164905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We zoomen hierna meer in op onze 3 afdelingen:</a:t>
            </a:r>
          </a:p>
        </p:txBody>
      </p:sp>
      <p:grpSp>
        <p:nvGrpSpPr>
          <p:cNvPr id="8" name="Groep 7">
            <a:extLst>
              <a:ext uri="{FF2B5EF4-FFF2-40B4-BE49-F238E27FC236}">
                <a16:creationId xmlns:a16="http://schemas.microsoft.com/office/drawing/2014/main" id="{CCEA0FFF-A462-7246-A28F-BC1137CCC7C5}"/>
              </a:ext>
            </a:extLst>
          </p:cNvPr>
          <p:cNvGrpSpPr/>
          <p:nvPr/>
        </p:nvGrpSpPr>
        <p:grpSpPr>
          <a:xfrm>
            <a:off x="537922" y="2888883"/>
            <a:ext cx="3663848" cy="2707782"/>
            <a:chOff x="757990" y="1343669"/>
            <a:chExt cx="4177381" cy="3087311"/>
          </a:xfrm>
        </p:grpSpPr>
        <p:pic>
          <p:nvPicPr>
            <p:cNvPr id="12292" name="Picture 4">
              <a:extLst>
                <a:ext uri="{FF2B5EF4-FFF2-40B4-BE49-F238E27FC236}">
                  <a16:creationId xmlns:a16="http://schemas.microsoft.com/office/drawing/2014/main" id="{5ACB51C7-4CBF-534F-B9CC-78ACB8460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90" y="1343669"/>
              <a:ext cx="4177381" cy="2350389"/>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97F16457-CDF2-9E4E-9286-F26BE2B72108}"/>
                </a:ext>
              </a:extLst>
            </p:cNvPr>
            <p:cNvSpPr txBox="1"/>
            <p:nvPr/>
          </p:nvSpPr>
          <p:spPr>
            <a:xfrm>
              <a:off x="757991" y="3694058"/>
              <a:ext cx="4177380" cy="736922"/>
            </a:xfrm>
            <a:prstGeom prst="rect">
              <a:avLst/>
            </a:prstGeom>
            <a:noFill/>
            <a:ln>
              <a:noFill/>
            </a:ln>
          </p:spPr>
          <p:txBody>
            <a:bodyPr wrap="square" rtlCol="0">
              <a:spAutoFit/>
            </a:bodyPr>
            <a:lstStyle/>
            <a:p>
              <a:pPr algn="ctr"/>
              <a:r>
                <a:rPr lang="nl-NL" dirty="0">
                  <a:solidFill>
                    <a:schemeClr val="bg1"/>
                  </a:solidFill>
                </a:rPr>
                <a:t>VMBO met extra ondersteuning en begeleiding</a:t>
              </a:r>
            </a:p>
          </p:txBody>
        </p:sp>
      </p:grpSp>
      <p:grpSp>
        <p:nvGrpSpPr>
          <p:cNvPr id="9" name="Groep 8">
            <a:extLst>
              <a:ext uri="{FF2B5EF4-FFF2-40B4-BE49-F238E27FC236}">
                <a16:creationId xmlns:a16="http://schemas.microsoft.com/office/drawing/2014/main" id="{2F240D57-2CAD-2B4F-9D30-EFABD96F10F6}"/>
              </a:ext>
            </a:extLst>
          </p:cNvPr>
          <p:cNvGrpSpPr/>
          <p:nvPr/>
        </p:nvGrpSpPr>
        <p:grpSpPr>
          <a:xfrm>
            <a:off x="4372146" y="2893333"/>
            <a:ext cx="3467310" cy="2383826"/>
            <a:chOff x="5333425" y="1343669"/>
            <a:chExt cx="4111107" cy="2826446"/>
          </a:xfrm>
        </p:grpSpPr>
        <p:pic>
          <p:nvPicPr>
            <p:cNvPr id="12290" name="Picture 2" descr="Praktijkonderwijs">
              <a:extLst>
                <a:ext uri="{FF2B5EF4-FFF2-40B4-BE49-F238E27FC236}">
                  <a16:creationId xmlns:a16="http://schemas.microsoft.com/office/drawing/2014/main" id="{F394CE79-37DC-BB45-A442-80C887CDE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425" y="1343669"/>
              <a:ext cx="4111107" cy="2454079"/>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717F429-4503-A047-B0CB-73D6238AD220}"/>
                </a:ext>
              </a:extLst>
            </p:cNvPr>
            <p:cNvSpPr txBox="1"/>
            <p:nvPr/>
          </p:nvSpPr>
          <p:spPr>
            <a:xfrm>
              <a:off x="5333425" y="3800783"/>
              <a:ext cx="4111107" cy="369332"/>
            </a:xfrm>
            <a:prstGeom prst="rect">
              <a:avLst/>
            </a:prstGeom>
            <a:noFill/>
            <a:ln>
              <a:noFill/>
            </a:ln>
          </p:spPr>
          <p:txBody>
            <a:bodyPr wrap="square" rtlCol="0">
              <a:spAutoFit/>
            </a:bodyPr>
            <a:lstStyle/>
            <a:p>
              <a:pPr algn="ctr"/>
              <a:r>
                <a:rPr lang="nl-NL" dirty="0">
                  <a:solidFill>
                    <a:schemeClr val="bg1"/>
                  </a:solidFill>
                </a:rPr>
                <a:t>PRAKTIJKONDERWIJS</a:t>
              </a:r>
            </a:p>
          </p:txBody>
        </p:sp>
      </p:grpSp>
      <p:grpSp>
        <p:nvGrpSpPr>
          <p:cNvPr id="10" name="Groep 9">
            <a:extLst>
              <a:ext uri="{FF2B5EF4-FFF2-40B4-BE49-F238E27FC236}">
                <a16:creationId xmlns:a16="http://schemas.microsoft.com/office/drawing/2014/main" id="{2AE24F1F-A96E-3740-9642-5D2C70B037CB}"/>
              </a:ext>
            </a:extLst>
          </p:cNvPr>
          <p:cNvGrpSpPr/>
          <p:nvPr/>
        </p:nvGrpSpPr>
        <p:grpSpPr>
          <a:xfrm>
            <a:off x="8007416" y="2888884"/>
            <a:ext cx="3515968" cy="2453986"/>
            <a:chOff x="7599345" y="1365628"/>
            <a:chExt cx="3535996" cy="2467965"/>
          </a:xfrm>
        </p:grpSpPr>
        <p:pic>
          <p:nvPicPr>
            <p:cNvPr id="6" name="Afbeelding 5" descr="Afbeelding met binnen, persoon, computer, computer&#10;&#10;Automatisch gegenereerde beschrijving">
              <a:extLst>
                <a:ext uri="{FF2B5EF4-FFF2-40B4-BE49-F238E27FC236}">
                  <a16:creationId xmlns:a16="http://schemas.microsoft.com/office/drawing/2014/main" id="{C8B6881C-09D6-C84F-8B9D-697C0638FD99}"/>
                </a:ext>
              </a:extLst>
            </p:cNvPr>
            <p:cNvPicPr>
              <a:picLocks noChangeAspect="1"/>
            </p:cNvPicPr>
            <p:nvPr/>
          </p:nvPicPr>
          <p:blipFill>
            <a:blip r:embed="rId4"/>
            <a:stretch>
              <a:fillRect/>
            </a:stretch>
          </p:blipFill>
          <p:spPr>
            <a:xfrm>
              <a:off x="7599345" y="1365628"/>
              <a:ext cx="3535996" cy="2085331"/>
            </a:xfrm>
            <a:prstGeom prst="rect">
              <a:avLst/>
            </a:prstGeom>
            <a:ln w="19050">
              <a:solidFill>
                <a:schemeClr val="accent5">
                  <a:lumMod val="20000"/>
                  <a:lumOff val="80000"/>
                </a:schemeClr>
              </a:solidFill>
            </a:ln>
          </p:spPr>
        </p:pic>
        <p:sp>
          <p:nvSpPr>
            <p:cNvPr id="16" name="Tekstvak 15">
              <a:extLst>
                <a:ext uri="{FF2B5EF4-FFF2-40B4-BE49-F238E27FC236}">
                  <a16:creationId xmlns:a16="http://schemas.microsoft.com/office/drawing/2014/main" id="{E4C40A41-6470-B74D-A35A-2FAA0F604FB0}"/>
                </a:ext>
              </a:extLst>
            </p:cNvPr>
            <p:cNvSpPr txBox="1"/>
            <p:nvPr/>
          </p:nvSpPr>
          <p:spPr>
            <a:xfrm>
              <a:off x="7599345" y="3464261"/>
              <a:ext cx="3535996" cy="369332"/>
            </a:xfrm>
            <a:prstGeom prst="rect">
              <a:avLst/>
            </a:prstGeom>
            <a:noFill/>
            <a:ln>
              <a:noFill/>
            </a:ln>
          </p:spPr>
          <p:txBody>
            <a:bodyPr wrap="square" rtlCol="0">
              <a:spAutoFit/>
            </a:bodyPr>
            <a:lstStyle/>
            <a:p>
              <a:pPr algn="ctr"/>
              <a:r>
                <a:rPr lang="nl-NL" dirty="0">
                  <a:solidFill>
                    <a:schemeClr val="bg1"/>
                  </a:solidFill>
                </a:rPr>
                <a:t>ISK</a:t>
              </a:r>
            </a:p>
          </p:txBody>
        </p:sp>
      </p:grpSp>
      <p:grpSp>
        <p:nvGrpSpPr>
          <p:cNvPr id="20" name="Groep 19">
            <a:extLst>
              <a:ext uri="{FF2B5EF4-FFF2-40B4-BE49-F238E27FC236}">
                <a16:creationId xmlns:a16="http://schemas.microsoft.com/office/drawing/2014/main" id="{333D3249-AD6D-1D44-820B-2D37B8137829}"/>
              </a:ext>
            </a:extLst>
          </p:cNvPr>
          <p:cNvGrpSpPr/>
          <p:nvPr/>
        </p:nvGrpSpPr>
        <p:grpSpPr>
          <a:xfrm>
            <a:off x="9639518" y="6235224"/>
            <a:ext cx="1883866" cy="451468"/>
            <a:chOff x="9579117" y="6185050"/>
            <a:chExt cx="1883866" cy="451468"/>
          </a:xfrm>
        </p:grpSpPr>
        <p:sp>
          <p:nvSpPr>
            <p:cNvPr id="21" name="Titel 1">
              <a:extLst>
                <a:ext uri="{FF2B5EF4-FFF2-40B4-BE49-F238E27FC236}">
                  <a16:creationId xmlns:a16="http://schemas.microsoft.com/office/drawing/2014/main" id="{9AA7BD14-C134-614C-9B22-D7E11FF8B6C1}"/>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22" name="Afbeelding 21" descr="Afbeelding met boom&#10;&#10;Automatisch gegenereerde beschrijving">
              <a:extLst>
                <a:ext uri="{FF2B5EF4-FFF2-40B4-BE49-F238E27FC236}">
                  <a16:creationId xmlns:a16="http://schemas.microsoft.com/office/drawing/2014/main" id="{BD43F82D-4DFD-9F43-9100-0A593F43356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pic>
        <p:nvPicPr>
          <p:cNvPr id="12" name="Afbeelding 11">
            <a:extLst>
              <a:ext uri="{FF2B5EF4-FFF2-40B4-BE49-F238E27FC236}">
                <a16:creationId xmlns:a16="http://schemas.microsoft.com/office/drawing/2014/main" id="{33C80D81-A909-284B-B667-AF1652CBD4C0}"/>
              </a:ext>
            </a:extLst>
          </p:cNvPr>
          <p:cNvPicPr>
            <a:picLocks noChangeAspect="1"/>
          </p:cNvPicPr>
          <p:nvPr/>
        </p:nvPicPr>
        <p:blipFill>
          <a:blip r:embed="rId6"/>
          <a:stretch>
            <a:fillRect/>
          </a:stretch>
        </p:blipFill>
        <p:spPr>
          <a:xfrm>
            <a:off x="1" y="1213670"/>
            <a:ext cx="12192000" cy="780674"/>
          </a:xfrm>
          <a:prstGeom prst="rect">
            <a:avLst/>
          </a:prstGeom>
        </p:spPr>
      </p:pic>
      <p:pic>
        <p:nvPicPr>
          <p:cNvPr id="26" name="Afbeelding 25" descr="Afbeelding met boom&#10;&#10;Automatisch gegenereerde beschrijving">
            <a:extLst>
              <a:ext uri="{FF2B5EF4-FFF2-40B4-BE49-F238E27FC236}">
                <a16:creationId xmlns:a16="http://schemas.microsoft.com/office/drawing/2014/main" id="{8305D98B-F3E5-0846-A0E7-89A62F469A2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420227" y="1298616"/>
            <a:ext cx="1142998" cy="1142998"/>
          </a:xfrm>
          <a:prstGeom prst="rect">
            <a:avLst/>
          </a:prstGeom>
          <a:solidFill>
            <a:schemeClr val="bg1"/>
          </a:solidFill>
        </p:spPr>
      </p:pic>
    </p:spTree>
    <p:extLst>
      <p:ext uri="{BB962C8B-B14F-4D97-AF65-F5344CB8AC3E}">
        <p14:creationId xmlns:p14="http://schemas.microsoft.com/office/powerpoint/2010/main" val="3884328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085324-6627-9E4C-A7A1-74E5906EF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02" y="341210"/>
            <a:ext cx="2698764" cy="1518451"/>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grpSp>
        <p:nvGrpSpPr>
          <p:cNvPr id="7" name="Groep 6">
            <a:extLst>
              <a:ext uri="{FF2B5EF4-FFF2-40B4-BE49-F238E27FC236}">
                <a16:creationId xmlns:a16="http://schemas.microsoft.com/office/drawing/2014/main" id="{92B71A8C-EA3F-2C40-8535-C9B9FAD33F89}"/>
              </a:ext>
            </a:extLst>
          </p:cNvPr>
          <p:cNvGrpSpPr/>
          <p:nvPr/>
        </p:nvGrpSpPr>
        <p:grpSpPr>
          <a:xfrm>
            <a:off x="10090418" y="6275868"/>
            <a:ext cx="1883866" cy="451468"/>
            <a:chOff x="9579117" y="6185050"/>
            <a:chExt cx="1883866" cy="451468"/>
          </a:xfrm>
        </p:grpSpPr>
        <p:sp>
          <p:nvSpPr>
            <p:cNvPr id="8" name="Titel 1">
              <a:extLst>
                <a:ext uri="{FF2B5EF4-FFF2-40B4-BE49-F238E27FC236}">
                  <a16:creationId xmlns:a16="http://schemas.microsoft.com/office/drawing/2014/main" id="{2265748E-6B10-7A47-8045-BA0D37BDC76D}"/>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9" name="Afbeelding 8" descr="Afbeelding met boom&#10;&#10;Automatisch gegenereerde beschrijving">
              <a:extLst>
                <a:ext uri="{FF2B5EF4-FFF2-40B4-BE49-F238E27FC236}">
                  <a16:creationId xmlns:a16="http://schemas.microsoft.com/office/drawing/2014/main" id="{68E367BD-1A8F-C74E-A727-3A8E191A278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10" name="Titel 1">
            <a:extLst>
              <a:ext uri="{FF2B5EF4-FFF2-40B4-BE49-F238E27FC236}">
                <a16:creationId xmlns:a16="http://schemas.microsoft.com/office/drawing/2014/main" id="{D81CAE10-20A2-4140-9F90-D27BA4979F26}"/>
              </a:ext>
            </a:extLst>
          </p:cNvPr>
          <p:cNvSpPr txBox="1">
            <a:spLocks/>
          </p:cNvSpPr>
          <p:nvPr/>
        </p:nvSpPr>
        <p:spPr>
          <a:xfrm>
            <a:off x="3159975" y="341210"/>
            <a:ext cx="862842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De afdeling vmbo – lwoo</a:t>
            </a:r>
          </a:p>
          <a:p>
            <a:pPr algn="ctr"/>
            <a:r>
              <a:rPr lang="nl-NL" sz="3600" dirty="0">
                <a:solidFill>
                  <a:schemeClr val="bg1"/>
                </a:solidFill>
              </a:rPr>
              <a:t>Basis-kader en mavo niveau</a:t>
            </a:r>
          </a:p>
          <a:p>
            <a:pPr algn="ctr"/>
            <a:r>
              <a:rPr lang="nl-NL" sz="2800" dirty="0">
                <a:solidFill>
                  <a:schemeClr val="bg1"/>
                </a:solidFill>
              </a:rPr>
              <a:t>Met extra ondersteuning en begeleiding</a:t>
            </a:r>
          </a:p>
        </p:txBody>
      </p:sp>
      <p:sp>
        <p:nvSpPr>
          <p:cNvPr id="13" name="Tekstvak 12">
            <a:extLst>
              <a:ext uri="{FF2B5EF4-FFF2-40B4-BE49-F238E27FC236}">
                <a16:creationId xmlns:a16="http://schemas.microsoft.com/office/drawing/2014/main" id="{651EDA8B-6736-F541-B3AC-A2DCDC40388E}"/>
              </a:ext>
            </a:extLst>
          </p:cNvPr>
          <p:cNvSpPr txBox="1"/>
          <p:nvPr/>
        </p:nvSpPr>
        <p:spPr>
          <a:xfrm>
            <a:off x="401372" y="2122112"/>
            <a:ext cx="5694627" cy="4539704"/>
          </a:xfrm>
          <a:prstGeom prst="rect">
            <a:avLst/>
          </a:prstGeom>
          <a:noFill/>
          <a:ln w="19050">
            <a:solidFill>
              <a:schemeClr val="accent5">
                <a:lumMod val="20000"/>
                <a:lumOff val="80000"/>
              </a:schemeClr>
            </a:solidFill>
          </a:ln>
        </p:spPr>
        <p:txBody>
          <a:bodyPr wrap="square" numCol="1" rtlCol="0">
            <a:spAutoFit/>
          </a:bodyPr>
          <a:lstStyle/>
          <a:p>
            <a:r>
              <a:rPr lang="nl-NL" sz="1700" b="1" dirty="0">
                <a:solidFill>
                  <a:schemeClr val="bg1"/>
                </a:solidFill>
                <a:latin typeface="+mj-lt"/>
              </a:rPr>
              <a:t>Voor leerlingen die extra ondersteuning nodig hebben:</a:t>
            </a:r>
          </a:p>
          <a:p>
            <a:endParaRPr lang="nl-NL" sz="1000" b="1" dirty="0">
              <a:solidFill>
                <a:schemeClr val="bg1"/>
              </a:solidFill>
              <a:latin typeface="+mj-lt"/>
            </a:endParaRPr>
          </a:p>
          <a:p>
            <a:r>
              <a:rPr lang="nl-NL" sz="1700" dirty="0">
                <a:solidFill>
                  <a:schemeClr val="bg1"/>
                </a:solidFill>
                <a:latin typeface="+mj-lt"/>
              </a:rPr>
              <a:t>Kleinere klassen zorgen voor een veilige leeromgeving en maken het mogelijk dat de leerling kan rekenen op extra begeleiding. </a:t>
            </a:r>
          </a:p>
          <a:p>
            <a:endParaRPr lang="nl-NL" sz="1000" dirty="0">
              <a:solidFill>
                <a:schemeClr val="bg1"/>
              </a:solidFill>
              <a:latin typeface="+mj-lt"/>
            </a:endParaRPr>
          </a:p>
          <a:p>
            <a:r>
              <a:rPr lang="nl-NL" sz="1700" b="1" dirty="0">
                <a:solidFill>
                  <a:schemeClr val="bg1"/>
                </a:solidFill>
                <a:latin typeface="+mj-lt"/>
              </a:rPr>
              <a:t>VMBO-LWOO:</a:t>
            </a:r>
            <a:r>
              <a:rPr lang="nl-NL" sz="1700" dirty="0">
                <a:solidFill>
                  <a:schemeClr val="bg1"/>
                </a:solidFill>
                <a:latin typeface="+mj-lt"/>
              </a:rPr>
              <a:t/>
            </a:r>
            <a:br>
              <a:rPr lang="nl-NL" sz="1700" dirty="0">
                <a:solidFill>
                  <a:schemeClr val="bg1"/>
                </a:solidFill>
                <a:latin typeface="+mj-lt"/>
              </a:rPr>
            </a:br>
            <a:r>
              <a:rPr lang="nl-NL" sz="1700" dirty="0">
                <a:solidFill>
                  <a:schemeClr val="bg1"/>
                </a:solidFill>
                <a:latin typeface="+mj-lt"/>
              </a:rPr>
              <a:t>Dit is voor leerlingen die een </a:t>
            </a:r>
            <a:r>
              <a:rPr lang="nl-NL" sz="1700" i="1" dirty="0">
                <a:solidFill>
                  <a:schemeClr val="bg1"/>
                </a:solidFill>
                <a:latin typeface="+mj-lt"/>
              </a:rPr>
              <a:t>aanwijzing voor leerwegondersteunend onderwijs (lwoo) hebben </a:t>
            </a:r>
            <a:r>
              <a:rPr lang="nl-NL" sz="1700" dirty="0">
                <a:solidFill>
                  <a:schemeClr val="bg1"/>
                </a:solidFill>
                <a:latin typeface="+mj-lt"/>
              </a:rPr>
              <a:t>en daarom beter functioneren in kleinere klassen. Zij hebben de mogelijkheid door te stromen naar het 3e leerjaar van het vmbo.</a:t>
            </a:r>
          </a:p>
          <a:p>
            <a:r>
              <a:rPr lang="nl-NL" sz="1700" dirty="0">
                <a:solidFill>
                  <a:schemeClr val="bg1"/>
                </a:solidFill>
                <a:latin typeface="+mj-lt"/>
              </a:rPr>
              <a:t/>
            </a:r>
            <a:br>
              <a:rPr lang="nl-NL" sz="1700" dirty="0">
                <a:solidFill>
                  <a:schemeClr val="bg1"/>
                </a:solidFill>
                <a:latin typeface="+mj-lt"/>
              </a:rPr>
            </a:br>
            <a:r>
              <a:rPr lang="nl-NL" sz="1700" b="1" dirty="0">
                <a:solidFill>
                  <a:schemeClr val="bg1"/>
                </a:solidFill>
                <a:latin typeface="+mj-lt"/>
              </a:rPr>
              <a:t>VMBO met intensieve begeleiding en ondersteuning:</a:t>
            </a:r>
            <a:r>
              <a:rPr lang="nl-NL" sz="1700" dirty="0">
                <a:solidFill>
                  <a:schemeClr val="bg1"/>
                </a:solidFill>
                <a:latin typeface="+mj-lt"/>
              </a:rPr>
              <a:t/>
            </a:r>
            <a:br>
              <a:rPr lang="nl-NL" sz="1700" dirty="0">
                <a:solidFill>
                  <a:schemeClr val="bg1"/>
                </a:solidFill>
                <a:latin typeface="+mj-lt"/>
              </a:rPr>
            </a:br>
            <a:r>
              <a:rPr lang="nl-NL" sz="1700" dirty="0">
                <a:solidFill>
                  <a:schemeClr val="bg1"/>
                </a:solidFill>
                <a:latin typeface="+mj-lt"/>
              </a:rPr>
              <a:t>Dit is voor leerlingen die </a:t>
            </a:r>
            <a:r>
              <a:rPr lang="nl-NL" sz="1700" i="1" dirty="0">
                <a:solidFill>
                  <a:schemeClr val="bg1"/>
                </a:solidFill>
                <a:latin typeface="+mj-lt"/>
              </a:rPr>
              <a:t>al dan niet een aanwijzing voor leerwegondersteunend onderwijs </a:t>
            </a:r>
            <a:r>
              <a:rPr lang="nl-NL" sz="1700" dirty="0">
                <a:solidFill>
                  <a:schemeClr val="bg1"/>
                </a:solidFill>
                <a:latin typeface="+mj-lt"/>
              </a:rPr>
              <a:t>(lwoo) hebben en die extra begeleiding nodig hebben op sociaal emotioneel gebied.</a:t>
            </a:r>
            <a:r>
              <a:rPr lang="nl-NL" sz="1400" dirty="0">
                <a:solidFill>
                  <a:schemeClr val="bg1"/>
                </a:solidFill>
              </a:rPr>
              <a:t/>
            </a:r>
            <a:br>
              <a:rPr lang="nl-NL" sz="1400" dirty="0">
                <a:solidFill>
                  <a:schemeClr val="bg1"/>
                </a:solidFill>
              </a:rPr>
            </a:br>
            <a:endParaRPr lang="nl-NL" sz="1400" dirty="0">
              <a:solidFill>
                <a:schemeClr val="bg1"/>
              </a:solidFill>
            </a:endParaRPr>
          </a:p>
        </p:txBody>
      </p:sp>
      <p:sp>
        <p:nvSpPr>
          <p:cNvPr id="11" name="Tekstvak 10">
            <a:extLst>
              <a:ext uri="{FF2B5EF4-FFF2-40B4-BE49-F238E27FC236}">
                <a16:creationId xmlns:a16="http://schemas.microsoft.com/office/drawing/2014/main" id="{F59FF456-1E91-C248-9CB5-BFA2A8707820}"/>
              </a:ext>
            </a:extLst>
          </p:cNvPr>
          <p:cNvSpPr txBox="1"/>
          <p:nvPr/>
        </p:nvSpPr>
        <p:spPr>
          <a:xfrm>
            <a:off x="6279657" y="2122112"/>
            <a:ext cx="5694627" cy="3924151"/>
          </a:xfrm>
          <a:prstGeom prst="rect">
            <a:avLst/>
          </a:prstGeom>
          <a:noFill/>
          <a:ln w="19050">
            <a:solidFill>
              <a:schemeClr val="accent5">
                <a:lumMod val="20000"/>
                <a:lumOff val="80000"/>
              </a:schemeClr>
            </a:solidFill>
          </a:ln>
        </p:spPr>
        <p:txBody>
          <a:bodyPr wrap="square" numCol="1" rtlCol="0">
            <a:spAutoFit/>
          </a:bodyPr>
          <a:lstStyle/>
          <a:p>
            <a:r>
              <a:rPr lang="nl-NL" sz="1700" dirty="0">
                <a:solidFill>
                  <a:schemeClr val="bg1"/>
                </a:solidFill>
                <a:latin typeface="+mj-lt"/>
              </a:rPr>
              <a:t>Ook zijn zij gebaat bij een kleinere en veiligere leeromgeving. Deze leerlingen stromen indien mogelijk na een of twee jaar door naar een van de leerwegen van het vmbo.</a:t>
            </a:r>
          </a:p>
          <a:p>
            <a:r>
              <a:rPr lang="nl-NL" sz="1700" dirty="0">
                <a:solidFill>
                  <a:schemeClr val="bg1"/>
                </a:solidFill>
                <a:latin typeface="+mj-lt"/>
              </a:rPr>
              <a:t>Leerwegen: basis beroeps (BB), kader beroeps (KB) en mavo. De meeste leerlingen gaan na 2 jaar naar SG. Gerrit Rietveld (bovenbouw vmbo).</a:t>
            </a:r>
          </a:p>
          <a:p>
            <a:r>
              <a:rPr lang="nl-NL" sz="1700" dirty="0">
                <a:solidFill>
                  <a:schemeClr val="bg1"/>
                </a:solidFill>
                <a:latin typeface="+mj-lt"/>
              </a:rPr>
              <a:t/>
            </a:r>
            <a:br>
              <a:rPr lang="nl-NL" sz="1700" dirty="0">
                <a:solidFill>
                  <a:schemeClr val="bg1"/>
                </a:solidFill>
                <a:latin typeface="+mj-lt"/>
              </a:rPr>
            </a:br>
            <a:r>
              <a:rPr lang="nl-NL" sz="1700" b="1" dirty="0">
                <a:solidFill>
                  <a:schemeClr val="bg1"/>
                </a:solidFill>
                <a:latin typeface="+mj-lt"/>
              </a:rPr>
              <a:t>VMBO – bovenbouw:</a:t>
            </a:r>
            <a:r>
              <a:rPr lang="nl-NL" sz="1700" dirty="0">
                <a:solidFill>
                  <a:schemeClr val="bg1"/>
                </a:solidFill>
                <a:latin typeface="+mj-lt"/>
              </a:rPr>
              <a:t/>
            </a:r>
            <a:br>
              <a:rPr lang="nl-NL" sz="1700" dirty="0">
                <a:solidFill>
                  <a:schemeClr val="bg1"/>
                </a:solidFill>
                <a:latin typeface="+mj-lt"/>
              </a:rPr>
            </a:br>
            <a:r>
              <a:rPr lang="nl-NL" sz="1700" dirty="0">
                <a:solidFill>
                  <a:schemeClr val="bg1"/>
                </a:solidFill>
                <a:latin typeface="+mj-lt"/>
              </a:rPr>
              <a:t>Vanaf schooljaar 2018 -2019 is er een mogelijkheid voor een specifieke doelgroep leerlingen van onze school (zij die in aanmerking komen voor</a:t>
            </a:r>
            <a:br>
              <a:rPr lang="nl-NL" sz="1700" dirty="0">
                <a:solidFill>
                  <a:schemeClr val="bg1"/>
                </a:solidFill>
                <a:latin typeface="+mj-lt"/>
              </a:rPr>
            </a:br>
            <a:r>
              <a:rPr lang="nl-NL" sz="1700" dirty="0">
                <a:solidFill>
                  <a:schemeClr val="bg1"/>
                </a:solidFill>
                <a:latin typeface="+mj-lt"/>
              </a:rPr>
              <a:t>onze verlengde zorg) een vmbo basis- of kaderdiploma te halen op SG. W.J. Bladergroen.</a:t>
            </a:r>
          </a:p>
          <a:p>
            <a:r>
              <a:rPr lang="nl-NL" sz="1400" dirty="0">
                <a:solidFill>
                  <a:schemeClr val="bg1"/>
                </a:solidFill>
              </a:rPr>
              <a:t/>
            </a:r>
            <a:br>
              <a:rPr lang="nl-NL" sz="1400" dirty="0">
                <a:solidFill>
                  <a:schemeClr val="bg1"/>
                </a:solidFill>
              </a:rPr>
            </a:br>
            <a:endParaRPr lang="nl-NL" sz="1400" dirty="0">
              <a:solidFill>
                <a:schemeClr val="bg1"/>
              </a:solidFill>
            </a:endParaRPr>
          </a:p>
        </p:txBody>
      </p:sp>
    </p:spTree>
    <p:extLst>
      <p:ext uri="{BB962C8B-B14F-4D97-AF65-F5344CB8AC3E}">
        <p14:creationId xmlns:p14="http://schemas.microsoft.com/office/powerpoint/2010/main" val="4023473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085324-6627-9E4C-A7A1-74E5906EF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02" y="341210"/>
            <a:ext cx="2698764" cy="1518451"/>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grpSp>
        <p:nvGrpSpPr>
          <p:cNvPr id="7" name="Groep 6">
            <a:extLst>
              <a:ext uri="{FF2B5EF4-FFF2-40B4-BE49-F238E27FC236}">
                <a16:creationId xmlns:a16="http://schemas.microsoft.com/office/drawing/2014/main" id="{92B71A8C-EA3F-2C40-8535-C9B9FAD33F89}"/>
              </a:ext>
            </a:extLst>
          </p:cNvPr>
          <p:cNvGrpSpPr/>
          <p:nvPr/>
        </p:nvGrpSpPr>
        <p:grpSpPr>
          <a:xfrm>
            <a:off x="10061389" y="6305570"/>
            <a:ext cx="1883866" cy="451468"/>
            <a:chOff x="9579117" y="6185050"/>
            <a:chExt cx="1883866" cy="451468"/>
          </a:xfrm>
        </p:grpSpPr>
        <p:sp>
          <p:nvSpPr>
            <p:cNvPr id="8" name="Titel 1">
              <a:extLst>
                <a:ext uri="{FF2B5EF4-FFF2-40B4-BE49-F238E27FC236}">
                  <a16:creationId xmlns:a16="http://schemas.microsoft.com/office/drawing/2014/main" id="{2265748E-6B10-7A47-8045-BA0D37BDC76D}"/>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9" name="Afbeelding 8" descr="Afbeelding met boom&#10;&#10;Automatisch gegenereerde beschrijving">
              <a:extLst>
                <a:ext uri="{FF2B5EF4-FFF2-40B4-BE49-F238E27FC236}">
                  <a16:creationId xmlns:a16="http://schemas.microsoft.com/office/drawing/2014/main" id="{68E367BD-1A8F-C74E-A727-3A8E191A278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10" name="Titel 1">
            <a:extLst>
              <a:ext uri="{FF2B5EF4-FFF2-40B4-BE49-F238E27FC236}">
                <a16:creationId xmlns:a16="http://schemas.microsoft.com/office/drawing/2014/main" id="{D81CAE10-20A2-4140-9F90-D27BA4979F26}"/>
              </a:ext>
            </a:extLst>
          </p:cNvPr>
          <p:cNvSpPr txBox="1">
            <a:spLocks/>
          </p:cNvSpPr>
          <p:nvPr/>
        </p:nvSpPr>
        <p:spPr>
          <a:xfrm>
            <a:off x="3247059" y="341210"/>
            <a:ext cx="862842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De afdeling vmbo – lwoo</a:t>
            </a:r>
          </a:p>
          <a:p>
            <a:pPr algn="ctr"/>
            <a:r>
              <a:rPr lang="nl-NL" sz="3600" dirty="0">
                <a:solidFill>
                  <a:schemeClr val="bg1"/>
                </a:solidFill>
              </a:rPr>
              <a:t>Basis-kader en mavo niveau</a:t>
            </a:r>
          </a:p>
          <a:p>
            <a:pPr algn="ctr"/>
            <a:r>
              <a:rPr lang="nl-NL" sz="2800" dirty="0">
                <a:solidFill>
                  <a:schemeClr val="bg1"/>
                </a:solidFill>
              </a:rPr>
              <a:t>met extra ondersteuning en begeleiding</a:t>
            </a:r>
          </a:p>
        </p:txBody>
      </p:sp>
      <p:sp>
        <p:nvSpPr>
          <p:cNvPr id="13" name="Tekstvak 12">
            <a:extLst>
              <a:ext uri="{FF2B5EF4-FFF2-40B4-BE49-F238E27FC236}">
                <a16:creationId xmlns:a16="http://schemas.microsoft.com/office/drawing/2014/main" id="{651EDA8B-6736-F541-B3AC-A2DCDC40388E}"/>
              </a:ext>
            </a:extLst>
          </p:cNvPr>
          <p:cNvSpPr txBox="1"/>
          <p:nvPr/>
        </p:nvSpPr>
        <p:spPr>
          <a:xfrm>
            <a:off x="401372" y="2078570"/>
            <a:ext cx="5694627" cy="4093428"/>
          </a:xfrm>
          <a:prstGeom prst="rect">
            <a:avLst/>
          </a:prstGeom>
          <a:noFill/>
          <a:ln w="19050">
            <a:solidFill>
              <a:schemeClr val="accent5">
                <a:lumMod val="20000"/>
                <a:lumOff val="80000"/>
              </a:schemeClr>
            </a:solidFill>
          </a:ln>
        </p:spPr>
        <p:txBody>
          <a:bodyPr wrap="square" numCol="1" rtlCol="0">
            <a:spAutoFit/>
          </a:bodyPr>
          <a:lstStyle/>
          <a:p>
            <a:r>
              <a:rPr lang="nl-NL" sz="2000" dirty="0">
                <a:solidFill>
                  <a:schemeClr val="bg1"/>
                </a:solidFill>
                <a:latin typeface="+mj-lt"/>
              </a:rPr>
              <a:t>Leerlingen die in aanmerking komen voor onze VMBO afdeling hebben specifieke onderwijsbehoeften op het gebied van:</a:t>
            </a:r>
          </a:p>
          <a:p>
            <a:pPr marL="342900" indent="-342900">
              <a:lnSpc>
                <a:spcPct val="150000"/>
              </a:lnSpc>
              <a:buFont typeface="Arial" panose="020B0604020202020204" pitchFamily="34" charset="0"/>
              <a:buChar char="•"/>
            </a:pPr>
            <a:r>
              <a:rPr lang="nl-NL" sz="2000" dirty="0">
                <a:solidFill>
                  <a:schemeClr val="bg1"/>
                </a:solidFill>
                <a:latin typeface="+mj-lt"/>
              </a:rPr>
              <a:t>leren en/of </a:t>
            </a:r>
          </a:p>
          <a:p>
            <a:pPr marL="342900" indent="-342900">
              <a:lnSpc>
                <a:spcPct val="150000"/>
              </a:lnSpc>
              <a:buFont typeface="Arial" panose="020B0604020202020204" pitchFamily="34" charset="0"/>
              <a:buChar char="•"/>
            </a:pPr>
            <a:r>
              <a:rPr lang="nl-NL" sz="2000" dirty="0">
                <a:solidFill>
                  <a:schemeClr val="bg1"/>
                </a:solidFill>
                <a:latin typeface="+mj-lt"/>
              </a:rPr>
              <a:t>werkhouding en/of </a:t>
            </a:r>
          </a:p>
          <a:p>
            <a:pPr marL="342900" indent="-342900">
              <a:lnSpc>
                <a:spcPct val="150000"/>
              </a:lnSpc>
              <a:buFont typeface="Arial" panose="020B0604020202020204" pitchFamily="34" charset="0"/>
              <a:buChar char="•"/>
            </a:pPr>
            <a:r>
              <a:rPr lang="nl-NL" sz="2000" dirty="0">
                <a:solidFill>
                  <a:schemeClr val="bg1"/>
                </a:solidFill>
                <a:latin typeface="+mj-lt"/>
              </a:rPr>
              <a:t>gedrag en/of </a:t>
            </a:r>
          </a:p>
          <a:p>
            <a:pPr marL="342900" indent="-342900">
              <a:lnSpc>
                <a:spcPct val="150000"/>
              </a:lnSpc>
              <a:buFont typeface="Arial" panose="020B0604020202020204" pitchFamily="34" charset="0"/>
              <a:buChar char="•"/>
            </a:pPr>
            <a:r>
              <a:rPr lang="nl-NL" sz="2000" dirty="0">
                <a:solidFill>
                  <a:schemeClr val="bg1"/>
                </a:solidFill>
                <a:latin typeface="+mj-lt"/>
              </a:rPr>
              <a:t>welzijn. </a:t>
            </a:r>
          </a:p>
          <a:p>
            <a:r>
              <a:rPr lang="nl-NL" sz="2000" dirty="0">
                <a:solidFill>
                  <a:schemeClr val="bg1"/>
                </a:solidFill>
                <a:latin typeface="+mj-lt"/>
              </a:rPr>
              <a:t>Ons VMBO is een lesplaats. Dit betekent dat het doel is om leerlingen, indien mogelijk, na één of twee jaar terug te plaatsen in een reguliere VO school om daar hun diploma te halen. </a:t>
            </a:r>
          </a:p>
        </p:txBody>
      </p:sp>
      <p:sp>
        <p:nvSpPr>
          <p:cNvPr id="11" name="Tekstvak 10">
            <a:extLst>
              <a:ext uri="{FF2B5EF4-FFF2-40B4-BE49-F238E27FC236}">
                <a16:creationId xmlns:a16="http://schemas.microsoft.com/office/drawing/2014/main" id="{F59FF456-1E91-C248-9CB5-BFA2A8707820}"/>
              </a:ext>
            </a:extLst>
          </p:cNvPr>
          <p:cNvSpPr txBox="1"/>
          <p:nvPr/>
        </p:nvSpPr>
        <p:spPr>
          <a:xfrm>
            <a:off x="6250628" y="2078570"/>
            <a:ext cx="5694627" cy="4093428"/>
          </a:xfrm>
          <a:prstGeom prst="rect">
            <a:avLst/>
          </a:prstGeom>
          <a:noFill/>
          <a:ln w="19050">
            <a:solidFill>
              <a:schemeClr val="accent5">
                <a:lumMod val="20000"/>
                <a:lumOff val="80000"/>
              </a:schemeClr>
            </a:solidFill>
          </a:ln>
        </p:spPr>
        <p:txBody>
          <a:bodyPr wrap="square" numCol="1" rtlCol="0">
            <a:spAutoFit/>
          </a:bodyPr>
          <a:lstStyle/>
          <a:p>
            <a:r>
              <a:rPr lang="nl-NL" sz="2000" dirty="0">
                <a:solidFill>
                  <a:schemeClr val="bg1"/>
                </a:solidFill>
                <a:latin typeface="+mj-lt"/>
              </a:rPr>
              <a:t>De leerlingen die bij ons op het VMBO komen, hebben in hun schoolloopbaan te maken gehad met:</a:t>
            </a:r>
          </a:p>
          <a:p>
            <a:pPr marL="800100" lvl="1" indent="-342900">
              <a:lnSpc>
                <a:spcPct val="150000"/>
              </a:lnSpc>
              <a:buFont typeface="Arial" panose="020B0604020202020204" pitchFamily="34" charset="0"/>
              <a:buChar char="•"/>
            </a:pPr>
            <a:r>
              <a:rPr lang="nl-NL" sz="2000" dirty="0">
                <a:solidFill>
                  <a:schemeClr val="bg1"/>
                </a:solidFill>
                <a:latin typeface="+mj-lt"/>
              </a:rPr>
              <a:t>Leer- en ontwikkelingsachterstanden en/of</a:t>
            </a:r>
          </a:p>
          <a:p>
            <a:pPr marL="800100" lvl="1" indent="-342900">
              <a:lnSpc>
                <a:spcPct val="150000"/>
              </a:lnSpc>
              <a:buFont typeface="Arial" panose="020B0604020202020204" pitchFamily="34" charset="0"/>
              <a:buChar char="•"/>
            </a:pPr>
            <a:r>
              <a:rPr lang="nl-NL" sz="2000" dirty="0">
                <a:solidFill>
                  <a:schemeClr val="bg1"/>
                </a:solidFill>
                <a:latin typeface="+mj-lt"/>
              </a:rPr>
              <a:t>lichte gedragsproblemen en/of</a:t>
            </a:r>
          </a:p>
          <a:p>
            <a:pPr marL="800100" lvl="1" indent="-342900">
              <a:lnSpc>
                <a:spcPct val="150000"/>
              </a:lnSpc>
              <a:buFont typeface="Arial" panose="020B0604020202020204" pitchFamily="34" charset="0"/>
              <a:buChar char="•"/>
            </a:pPr>
            <a:r>
              <a:rPr lang="nl-NL" sz="2000" dirty="0">
                <a:solidFill>
                  <a:schemeClr val="bg1"/>
                </a:solidFill>
                <a:latin typeface="+mj-lt"/>
              </a:rPr>
              <a:t>motivatieproblemen en/of</a:t>
            </a:r>
          </a:p>
          <a:p>
            <a:pPr marL="800100" lvl="1" indent="-342900">
              <a:lnSpc>
                <a:spcPct val="150000"/>
              </a:lnSpc>
              <a:buFont typeface="Arial" panose="020B0604020202020204" pitchFamily="34" charset="0"/>
              <a:buChar char="•"/>
            </a:pPr>
            <a:r>
              <a:rPr lang="nl-NL" sz="2000" dirty="0">
                <a:solidFill>
                  <a:schemeClr val="bg1"/>
                </a:solidFill>
                <a:latin typeface="+mj-lt"/>
              </a:rPr>
              <a:t>systeemfactoren.</a:t>
            </a:r>
          </a:p>
          <a:p>
            <a:r>
              <a:rPr lang="nl-NL" sz="2000" dirty="0">
                <a:solidFill>
                  <a:schemeClr val="bg1"/>
                </a:solidFill>
                <a:latin typeface="+mj-lt"/>
              </a:rPr>
              <a:t/>
            </a:r>
            <a:br>
              <a:rPr lang="nl-NL" sz="2000" dirty="0">
                <a:solidFill>
                  <a:schemeClr val="bg1"/>
                </a:solidFill>
                <a:latin typeface="+mj-lt"/>
              </a:rPr>
            </a:br>
            <a:r>
              <a:rPr lang="nl-NL" sz="2000" dirty="0">
                <a:solidFill>
                  <a:schemeClr val="bg1"/>
                </a:solidFill>
                <a:latin typeface="+mj-lt"/>
              </a:rPr>
              <a:t>Vaak is er sprake van extra onderwijsbehoeften op meerdere van deze terreinen. De leerling krijgt, met onze extra ondersteuning, perspectief op een regulier VMBO-diploma.</a:t>
            </a:r>
          </a:p>
        </p:txBody>
      </p:sp>
    </p:spTree>
    <p:extLst>
      <p:ext uri="{BB962C8B-B14F-4D97-AF65-F5344CB8AC3E}">
        <p14:creationId xmlns:p14="http://schemas.microsoft.com/office/powerpoint/2010/main" val="38777864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824480F-C979-A041-A195-75DF16A90657}"/>
              </a:ext>
            </a:extLst>
          </p:cNvPr>
          <p:cNvSpPr txBox="1"/>
          <p:nvPr/>
        </p:nvSpPr>
        <p:spPr>
          <a:xfrm>
            <a:off x="419738" y="2173405"/>
            <a:ext cx="11352524" cy="4247317"/>
          </a:xfrm>
          <a:prstGeom prst="rect">
            <a:avLst/>
          </a:prstGeom>
          <a:solidFill>
            <a:schemeClr val="accent1">
              <a:lumMod val="50000"/>
            </a:schemeClr>
          </a:solidFill>
          <a:ln w="19050">
            <a:solidFill>
              <a:schemeClr val="accent5">
                <a:lumMod val="20000"/>
                <a:lumOff val="80000"/>
              </a:schemeClr>
            </a:solidFill>
          </a:ln>
        </p:spPr>
        <p:txBody>
          <a:bodyPr wrap="square" numCol="2" rtlCol="0">
            <a:spAutoFit/>
          </a:bodyPr>
          <a:lstStyle/>
          <a:p>
            <a:r>
              <a:rPr lang="nl-NL" sz="1400" dirty="0" smtClean="0">
                <a:solidFill>
                  <a:schemeClr val="bg1"/>
                </a:solidFill>
                <a:latin typeface="+mj-lt"/>
              </a:rPr>
              <a:t>Vakken:</a:t>
            </a:r>
            <a:endParaRPr lang="nl-NL" sz="1400" dirty="0">
              <a:solidFill>
                <a:schemeClr val="bg1"/>
              </a:solidFill>
              <a:latin typeface="+mj-lt"/>
            </a:endParaRPr>
          </a:p>
          <a:p>
            <a:r>
              <a:rPr lang="nl-NL" sz="2800" dirty="0">
                <a:solidFill>
                  <a:schemeClr val="bg1"/>
                </a:solidFill>
                <a:latin typeface="+mj-lt"/>
              </a:rPr>
              <a:t>biologie</a:t>
            </a:r>
          </a:p>
          <a:p>
            <a:r>
              <a:rPr lang="nl-NL" sz="2800" dirty="0">
                <a:solidFill>
                  <a:schemeClr val="bg1"/>
                </a:solidFill>
                <a:latin typeface="+mj-lt"/>
                <a:hlinkClick r:id="rId2" tooltip="beeldende vorming">
                  <a:extLst>
                    <a:ext uri="{A12FA001-AC4F-418D-AE19-62706E023703}">
                      <ahyp:hlinkClr xmlns="" xmlns:ahyp="http://schemas.microsoft.com/office/drawing/2018/hyperlinkcolor" val="tx"/>
                    </a:ext>
                  </a:extLst>
                </a:hlinkClick>
              </a:rPr>
              <a:t>beeldende vorming</a:t>
            </a:r>
            <a:endParaRPr lang="nl-NL" sz="2800" dirty="0">
              <a:solidFill>
                <a:schemeClr val="bg1"/>
              </a:solidFill>
              <a:latin typeface="+mj-lt"/>
            </a:endParaRPr>
          </a:p>
          <a:p>
            <a:r>
              <a:rPr lang="nl-NL" sz="2800" dirty="0">
                <a:solidFill>
                  <a:schemeClr val="bg1"/>
                </a:solidFill>
                <a:latin typeface="+mj-lt"/>
                <a:hlinkClick r:id="rId3" tooltip="Duits">
                  <a:extLst>
                    <a:ext uri="{A12FA001-AC4F-418D-AE19-62706E023703}">
                      <ahyp:hlinkClr xmlns="" xmlns:ahyp="http://schemas.microsoft.com/office/drawing/2018/hyperlinkcolor" val="tx"/>
                    </a:ext>
                  </a:extLst>
                </a:hlinkClick>
              </a:rPr>
              <a:t>Duits</a:t>
            </a:r>
            <a:endParaRPr lang="nl-NL" sz="2800" dirty="0">
              <a:solidFill>
                <a:schemeClr val="bg1"/>
              </a:solidFill>
              <a:latin typeface="+mj-lt"/>
            </a:endParaRPr>
          </a:p>
          <a:p>
            <a:r>
              <a:rPr lang="nl-NL" sz="2800" u="sng" dirty="0">
                <a:solidFill>
                  <a:schemeClr val="bg1"/>
                </a:solidFill>
                <a:latin typeface="+mj-lt"/>
              </a:rPr>
              <a:t>Dienstverlening &amp; producten</a:t>
            </a:r>
          </a:p>
          <a:p>
            <a:r>
              <a:rPr lang="nl-NL" sz="2800" dirty="0">
                <a:solidFill>
                  <a:schemeClr val="bg1"/>
                </a:solidFill>
                <a:latin typeface="+mj-lt"/>
                <a:hlinkClick r:id="rId4" tooltip="Engels">
                  <a:extLst>
                    <a:ext uri="{A12FA001-AC4F-418D-AE19-62706E023703}">
                      <ahyp:hlinkClr xmlns="" xmlns:ahyp="http://schemas.microsoft.com/office/drawing/2018/hyperlinkcolor" val="tx"/>
                    </a:ext>
                  </a:extLst>
                </a:hlinkClick>
              </a:rPr>
              <a:t>Engels</a:t>
            </a:r>
            <a:endParaRPr lang="nl-NL" sz="2800" dirty="0">
              <a:solidFill>
                <a:schemeClr val="bg1"/>
              </a:solidFill>
              <a:latin typeface="+mj-lt"/>
            </a:endParaRPr>
          </a:p>
          <a:p>
            <a:r>
              <a:rPr lang="nl-NL" sz="2800" dirty="0">
                <a:solidFill>
                  <a:schemeClr val="bg1"/>
                </a:solidFill>
                <a:latin typeface="+mj-lt"/>
                <a:hlinkClick r:id="rId5" tooltip="Lichamelijke opvoeding">
                  <a:extLst>
                    <a:ext uri="{A12FA001-AC4F-418D-AE19-62706E023703}">
                      <ahyp:hlinkClr xmlns="" xmlns:ahyp="http://schemas.microsoft.com/office/drawing/2018/hyperlinkcolor" val="tx"/>
                    </a:ext>
                  </a:extLst>
                </a:hlinkClick>
              </a:rPr>
              <a:t>lichamelijke opvoeding</a:t>
            </a:r>
            <a:endParaRPr lang="nl-NL" sz="2800" dirty="0">
              <a:solidFill>
                <a:schemeClr val="bg1"/>
              </a:solidFill>
              <a:latin typeface="+mj-lt"/>
            </a:endParaRPr>
          </a:p>
          <a:p>
            <a:r>
              <a:rPr lang="nl-NL" sz="2800" dirty="0">
                <a:solidFill>
                  <a:schemeClr val="bg1"/>
                </a:solidFill>
                <a:latin typeface="+mj-lt"/>
                <a:hlinkClick r:id="rId6" tooltip="LOB">
                  <a:extLst>
                    <a:ext uri="{A12FA001-AC4F-418D-AE19-62706E023703}">
                      <ahyp:hlinkClr xmlns="" xmlns:ahyp="http://schemas.microsoft.com/office/drawing/2018/hyperlinkcolor" val="tx"/>
                    </a:ext>
                  </a:extLst>
                </a:hlinkClick>
              </a:rPr>
              <a:t>LOB</a:t>
            </a:r>
            <a:endParaRPr lang="nl-NL" sz="2800" dirty="0">
              <a:solidFill>
                <a:schemeClr val="bg1"/>
              </a:solidFill>
              <a:latin typeface="+mj-lt"/>
            </a:endParaRPr>
          </a:p>
          <a:p>
            <a:r>
              <a:rPr lang="nl-NL" sz="2800" dirty="0">
                <a:solidFill>
                  <a:schemeClr val="bg1"/>
                </a:solidFill>
                <a:latin typeface="+mj-lt"/>
                <a:hlinkClick r:id="rId7" tooltip="Maatschappijleer / CKV">
                  <a:extLst>
                    <a:ext uri="{A12FA001-AC4F-418D-AE19-62706E023703}">
                      <ahyp:hlinkClr xmlns="" xmlns:ahyp="http://schemas.microsoft.com/office/drawing/2018/hyperlinkcolor" val="tx"/>
                    </a:ext>
                  </a:extLst>
                </a:hlinkClick>
              </a:rPr>
              <a:t>maatschappijleer/CKV</a:t>
            </a:r>
            <a:endParaRPr lang="nl-NL" sz="2800" dirty="0">
              <a:solidFill>
                <a:schemeClr val="bg1"/>
              </a:solidFill>
              <a:latin typeface="+mj-lt"/>
            </a:endParaRPr>
          </a:p>
          <a:p>
            <a:r>
              <a:rPr lang="nl-NL" sz="2800" dirty="0">
                <a:solidFill>
                  <a:schemeClr val="bg1"/>
                </a:solidFill>
                <a:latin typeface="+mj-lt"/>
              </a:rPr>
              <a:t>mens en maatschappij</a:t>
            </a:r>
          </a:p>
          <a:p>
            <a:r>
              <a:rPr lang="nl-NL" sz="2800" dirty="0">
                <a:solidFill>
                  <a:schemeClr val="bg1"/>
                </a:solidFill>
                <a:latin typeface="+mj-lt"/>
              </a:rPr>
              <a:t>mentoruur</a:t>
            </a:r>
          </a:p>
          <a:p>
            <a:r>
              <a:rPr lang="nl-NL" sz="2800" dirty="0">
                <a:solidFill>
                  <a:schemeClr val="bg1"/>
                </a:solidFill>
                <a:latin typeface="+mj-lt"/>
                <a:hlinkClick r:id="rId8" tooltip="Nederlands">
                  <a:extLst>
                    <a:ext uri="{A12FA001-AC4F-418D-AE19-62706E023703}">
                      <ahyp:hlinkClr xmlns="" xmlns:ahyp="http://schemas.microsoft.com/office/drawing/2018/hyperlinkcolor" val="tx"/>
                    </a:ext>
                  </a:extLst>
                </a:hlinkClick>
              </a:rPr>
              <a:t>Nederlands</a:t>
            </a:r>
            <a:endParaRPr lang="nl-NL" sz="2800" dirty="0">
              <a:solidFill>
                <a:schemeClr val="bg1"/>
              </a:solidFill>
              <a:latin typeface="+mj-lt"/>
            </a:endParaRPr>
          </a:p>
          <a:p>
            <a:r>
              <a:rPr lang="nl-NL" sz="2800" dirty="0">
                <a:solidFill>
                  <a:schemeClr val="bg1"/>
                </a:solidFill>
                <a:latin typeface="+mj-lt"/>
                <a:hlinkClick r:id="rId9" tooltip="Natuur- scheikunde">
                  <a:extLst>
                    <a:ext uri="{A12FA001-AC4F-418D-AE19-62706E023703}">
                      <ahyp:hlinkClr xmlns="" xmlns:ahyp="http://schemas.microsoft.com/office/drawing/2018/hyperlinkcolor" val="tx"/>
                    </a:ext>
                  </a:extLst>
                </a:hlinkClick>
              </a:rPr>
              <a:t>natuur- scheikunde</a:t>
            </a:r>
            <a:endParaRPr lang="nl-NL" sz="2800" dirty="0">
              <a:solidFill>
                <a:schemeClr val="bg1"/>
              </a:solidFill>
              <a:latin typeface="+mj-lt"/>
            </a:endParaRPr>
          </a:p>
          <a:p>
            <a:r>
              <a:rPr lang="nl-NL" sz="2800" dirty="0">
                <a:solidFill>
                  <a:schemeClr val="bg1"/>
                </a:solidFill>
                <a:latin typeface="+mj-lt"/>
                <a:hlinkClick r:id="rId10" tooltip="PSO">
                  <a:extLst>
                    <a:ext uri="{A12FA001-AC4F-418D-AE19-62706E023703}">
                      <ahyp:hlinkClr xmlns="" xmlns:ahyp="http://schemas.microsoft.com/office/drawing/2018/hyperlinkcolor" val="tx"/>
                    </a:ext>
                  </a:extLst>
                </a:hlinkClick>
              </a:rPr>
              <a:t>PSO</a:t>
            </a:r>
            <a:r>
              <a:rPr lang="nl-NL" sz="2800" dirty="0">
                <a:solidFill>
                  <a:schemeClr val="bg1"/>
                </a:solidFill>
                <a:latin typeface="+mj-lt"/>
              </a:rPr>
              <a:t> praktische sector oriëntatie</a:t>
            </a:r>
          </a:p>
          <a:p>
            <a:r>
              <a:rPr lang="nl-NL" sz="2800" dirty="0">
                <a:solidFill>
                  <a:schemeClr val="bg1"/>
                </a:solidFill>
                <a:latin typeface="+mj-lt"/>
                <a:hlinkClick r:id="rId11" tooltip="PTO">
                  <a:extLst>
                    <a:ext uri="{A12FA001-AC4F-418D-AE19-62706E023703}">
                      <ahyp:hlinkClr xmlns="" xmlns:ahyp="http://schemas.microsoft.com/office/drawing/2018/hyperlinkcolor" val="tx"/>
                    </a:ext>
                  </a:extLst>
                </a:hlinkClick>
              </a:rPr>
              <a:t>PTO</a:t>
            </a:r>
            <a:r>
              <a:rPr lang="nl-NL" sz="2800" dirty="0">
                <a:solidFill>
                  <a:schemeClr val="bg1"/>
                </a:solidFill>
                <a:latin typeface="+mj-lt"/>
              </a:rPr>
              <a:t> persoonlijke talent uren</a:t>
            </a:r>
          </a:p>
          <a:p>
            <a:r>
              <a:rPr lang="nl-NL" sz="2800" dirty="0">
                <a:solidFill>
                  <a:schemeClr val="bg1"/>
                </a:solidFill>
                <a:latin typeface="+mj-lt"/>
              </a:rPr>
              <a:t>rekenen</a:t>
            </a:r>
          </a:p>
          <a:p>
            <a:r>
              <a:rPr lang="nl-NL" sz="2800" dirty="0">
                <a:solidFill>
                  <a:schemeClr val="bg1"/>
                </a:solidFill>
                <a:latin typeface="+mj-lt"/>
              </a:rPr>
              <a:t>techniek</a:t>
            </a:r>
          </a:p>
          <a:p>
            <a:r>
              <a:rPr lang="nl-NL" sz="2800" dirty="0">
                <a:solidFill>
                  <a:schemeClr val="bg1"/>
                </a:solidFill>
                <a:latin typeface="+mj-lt"/>
              </a:rPr>
              <a:t>wiskunde</a:t>
            </a:r>
          </a:p>
          <a:p>
            <a:r>
              <a:rPr lang="nl-NL" sz="2800" dirty="0">
                <a:solidFill>
                  <a:schemeClr val="bg1"/>
                </a:solidFill>
                <a:latin typeface="+mj-lt"/>
                <a:hlinkClick r:id="rId12" tooltip="Zorg &amp; welzijn">
                  <a:extLst>
                    <a:ext uri="{A12FA001-AC4F-418D-AE19-62706E023703}">
                      <ahyp:hlinkClr xmlns="" xmlns:ahyp="http://schemas.microsoft.com/office/drawing/2018/hyperlinkcolor" val="tx"/>
                    </a:ext>
                  </a:extLst>
                </a:hlinkClick>
              </a:rPr>
              <a:t>zorg &amp; welzijn</a:t>
            </a:r>
            <a:endParaRPr lang="nl-NL" sz="2800" dirty="0">
              <a:solidFill>
                <a:schemeClr val="bg1"/>
              </a:solidFill>
              <a:latin typeface="+mj-lt"/>
            </a:endParaRPr>
          </a:p>
          <a:p>
            <a:endParaRPr lang="nl-NL" dirty="0"/>
          </a:p>
        </p:txBody>
      </p:sp>
      <p:pic>
        <p:nvPicPr>
          <p:cNvPr id="4" name="Picture 4">
            <a:extLst>
              <a:ext uri="{FF2B5EF4-FFF2-40B4-BE49-F238E27FC236}">
                <a16:creationId xmlns:a16="http://schemas.microsoft.com/office/drawing/2014/main" id="{CA702082-C60D-BD4B-AFD4-295EAD281C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602" y="341210"/>
            <a:ext cx="2698764" cy="1518451"/>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E644B3E6-4FDA-3349-886A-254D298C5F02}"/>
              </a:ext>
            </a:extLst>
          </p:cNvPr>
          <p:cNvSpPr txBox="1">
            <a:spLocks/>
          </p:cNvSpPr>
          <p:nvPr/>
        </p:nvSpPr>
        <p:spPr>
          <a:xfrm>
            <a:off x="3159975" y="341210"/>
            <a:ext cx="862842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De afdeling vmbo – lwoo</a:t>
            </a:r>
          </a:p>
          <a:p>
            <a:pPr algn="ctr"/>
            <a:r>
              <a:rPr lang="nl-NL" sz="3600" dirty="0">
                <a:solidFill>
                  <a:schemeClr val="bg1"/>
                </a:solidFill>
              </a:rPr>
              <a:t>Basis-kader en mavo niveau</a:t>
            </a:r>
          </a:p>
          <a:p>
            <a:pPr algn="ctr"/>
            <a:r>
              <a:rPr lang="nl-NL" sz="2800" dirty="0">
                <a:solidFill>
                  <a:schemeClr val="bg1"/>
                </a:solidFill>
              </a:rPr>
              <a:t>Met extra ondersteuning en begeleiding</a:t>
            </a:r>
          </a:p>
        </p:txBody>
      </p:sp>
      <p:sp>
        <p:nvSpPr>
          <p:cNvPr id="11" name="Tekstvak 10">
            <a:extLst>
              <a:ext uri="{FF2B5EF4-FFF2-40B4-BE49-F238E27FC236}">
                <a16:creationId xmlns:a16="http://schemas.microsoft.com/office/drawing/2014/main" id="{7A816C85-17E3-7F48-8A6A-A0ACC2FE9686}"/>
              </a:ext>
            </a:extLst>
          </p:cNvPr>
          <p:cNvSpPr txBox="1"/>
          <p:nvPr/>
        </p:nvSpPr>
        <p:spPr>
          <a:xfrm>
            <a:off x="8485138" y="6516790"/>
            <a:ext cx="972679" cy="246221"/>
          </a:xfrm>
          <a:prstGeom prst="rect">
            <a:avLst/>
          </a:prstGeom>
          <a:noFill/>
        </p:spPr>
        <p:txBody>
          <a:bodyPr wrap="square" rtlCol="0">
            <a:spAutoFit/>
          </a:bodyPr>
          <a:lstStyle/>
          <a:p>
            <a:r>
              <a:rPr lang="nl-NL" sz="1000" dirty="0">
                <a:solidFill>
                  <a:schemeClr val="bg1"/>
                </a:solidFill>
              </a:rPr>
              <a:t>Dia 1 van 2</a:t>
            </a:r>
          </a:p>
        </p:txBody>
      </p:sp>
      <p:grpSp>
        <p:nvGrpSpPr>
          <p:cNvPr id="13" name="Groep 12">
            <a:extLst>
              <a:ext uri="{FF2B5EF4-FFF2-40B4-BE49-F238E27FC236}">
                <a16:creationId xmlns:a16="http://schemas.microsoft.com/office/drawing/2014/main" id="{E262AAC9-3CAA-3743-AC98-118DD3F4E3BE}"/>
              </a:ext>
            </a:extLst>
          </p:cNvPr>
          <p:cNvGrpSpPr/>
          <p:nvPr/>
        </p:nvGrpSpPr>
        <p:grpSpPr>
          <a:xfrm>
            <a:off x="9773904" y="6194988"/>
            <a:ext cx="1883866" cy="451468"/>
            <a:chOff x="9579117" y="6185050"/>
            <a:chExt cx="1883866" cy="451468"/>
          </a:xfrm>
        </p:grpSpPr>
        <p:sp>
          <p:nvSpPr>
            <p:cNvPr id="15" name="Titel 1">
              <a:extLst>
                <a:ext uri="{FF2B5EF4-FFF2-40B4-BE49-F238E27FC236}">
                  <a16:creationId xmlns:a16="http://schemas.microsoft.com/office/drawing/2014/main" id="{8197118E-D9D7-E648-B79F-25D3E2BE9FFB}"/>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17" name="Afbeelding 16" descr="Afbeelding met boom&#10;&#10;Automatisch gegenereerde beschrijving">
              <a:extLst>
                <a:ext uri="{FF2B5EF4-FFF2-40B4-BE49-F238E27FC236}">
                  <a16:creationId xmlns:a16="http://schemas.microsoft.com/office/drawing/2014/main" id="{E45F80A2-34F0-094D-953B-757B969E4D3E}"/>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Tree>
    <p:extLst>
      <p:ext uri="{BB962C8B-B14F-4D97-AF65-F5344CB8AC3E}">
        <p14:creationId xmlns:p14="http://schemas.microsoft.com/office/powerpoint/2010/main" val="9916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DD5C626-8F83-294F-B141-D8FF0501136F}"/>
              </a:ext>
            </a:extLst>
          </p:cNvPr>
          <p:cNvSpPr txBox="1"/>
          <p:nvPr/>
        </p:nvSpPr>
        <p:spPr>
          <a:xfrm>
            <a:off x="493932" y="2115810"/>
            <a:ext cx="11204136" cy="4524315"/>
          </a:xfrm>
          <a:prstGeom prst="rect">
            <a:avLst/>
          </a:prstGeom>
          <a:solidFill>
            <a:schemeClr val="accent1">
              <a:lumMod val="50000"/>
            </a:schemeClr>
          </a:solidFill>
          <a:ln w="19050">
            <a:solidFill>
              <a:schemeClr val="bg1"/>
            </a:solidFill>
          </a:ln>
        </p:spPr>
        <p:txBody>
          <a:bodyPr wrap="square" rtlCol="0">
            <a:spAutoFit/>
          </a:bodyPr>
          <a:lstStyle/>
          <a:p>
            <a:pPr>
              <a:lnSpc>
                <a:spcPct val="150000"/>
              </a:lnSpc>
            </a:pPr>
            <a:r>
              <a:rPr lang="nl-NL" sz="2400" dirty="0">
                <a:solidFill>
                  <a:schemeClr val="bg1"/>
                </a:solidFill>
              </a:rPr>
              <a:t>De afdeling vmbo – lwoo werkt met een eigen onderwijsconcept. </a:t>
            </a:r>
          </a:p>
          <a:p>
            <a:pPr lvl="1">
              <a:lnSpc>
                <a:spcPct val="150000"/>
              </a:lnSpc>
            </a:pPr>
            <a:r>
              <a:rPr lang="nl-NL" sz="2400" dirty="0">
                <a:solidFill>
                  <a:schemeClr val="bg1"/>
                </a:solidFill>
              </a:rPr>
              <a:t>Het </a:t>
            </a:r>
            <a:r>
              <a:rPr lang="nl-NL" sz="2400" u="sng" dirty="0">
                <a:solidFill>
                  <a:schemeClr val="bg1"/>
                </a:solidFill>
              </a:rPr>
              <a:t>Faseringsmodel</a:t>
            </a:r>
            <a:r>
              <a:rPr lang="nl-NL" sz="2400" dirty="0">
                <a:solidFill>
                  <a:schemeClr val="bg1"/>
                </a:solidFill>
              </a:rPr>
              <a:t>. </a:t>
            </a:r>
          </a:p>
          <a:p>
            <a:pPr>
              <a:lnSpc>
                <a:spcPct val="150000"/>
              </a:lnSpc>
            </a:pPr>
            <a:r>
              <a:rPr lang="nl-NL" sz="2400" dirty="0">
                <a:solidFill>
                  <a:schemeClr val="bg1"/>
                </a:solidFill>
              </a:rPr>
              <a:t>Een stappenplan waarmee we de leerling op weg helpen naar een uitstroom naar leerjaar 3 elders, of, na onze </a:t>
            </a:r>
            <a:r>
              <a:rPr lang="nl-NL" sz="2400" b="1" u="sng" dirty="0">
                <a:solidFill>
                  <a:schemeClr val="bg1"/>
                </a:solidFill>
              </a:rPr>
              <a:t>eigen bovenbouw</a:t>
            </a:r>
            <a:r>
              <a:rPr lang="nl-NL" sz="2400" u="sng" dirty="0">
                <a:solidFill>
                  <a:schemeClr val="bg1"/>
                </a:solidFill>
              </a:rPr>
              <a:t> </a:t>
            </a:r>
            <a:r>
              <a:rPr lang="nl-NL" sz="2400" dirty="0">
                <a:solidFill>
                  <a:schemeClr val="bg1"/>
                </a:solidFill>
              </a:rPr>
              <a:t>(</a:t>
            </a:r>
            <a:r>
              <a:rPr lang="nl-NL" sz="2400" i="1" dirty="0">
                <a:solidFill>
                  <a:schemeClr val="bg1"/>
                </a:solidFill>
              </a:rPr>
              <a:t>voor leerlingen die recht hebben op onze </a:t>
            </a:r>
            <a:r>
              <a:rPr lang="nl-NL" sz="2400" i="1" dirty="0" smtClean="0">
                <a:solidFill>
                  <a:schemeClr val="bg1"/>
                </a:solidFill>
              </a:rPr>
              <a:t>verlengde </a:t>
            </a:r>
            <a:r>
              <a:rPr lang="nl-NL" sz="2400" i="1" dirty="0">
                <a:solidFill>
                  <a:schemeClr val="bg1"/>
                </a:solidFill>
              </a:rPr>
              <a:t>zor</a:t>
            </a:r>
            <a:r>
              <a:rPr lang="nl-NL" sz="2400" dirty="0">
                <a:solidFill>
                  <a:schemeClr val="bg1"/>
                </a:solidFill>
              </a:rPr>
              <a:t>g), naar het mbo. </a:t>
            </a:r>
          </a:p>
          <a:p>
            <a:pPr>
              <a:lnSpc>
                <a:spcPct val="150000"/>
              </a:lnSpc>
            </a:pPr>
            <a:r>
              <a:rPr lang="nl-NL" sz="2400" dirty="0">
                <a:solidFill>
                  <a:schemeClr val="bg1"/>
                </a:solidFill>
              </a:rPr>
              <a:t>Zelfstandigheid en zelfverantwoordelijkheid staan in dit concept centraal. </a:t>
            </a:r>
          </a:p>
          <a:p>
            <a:pPr lvl="1">
              <a:lnSpc>
                <a:spcPct val="150000"/>
              </a:lnSpc>
            </a:pPr>
            <a:r>
              <a:rPr lang="nl-NL" sz="2400" dirty="0">
                <a:solidFill>
                  <a:schemeClr val="bg1"/>
                </a:solidFill>
              </a:rPr>
              <a:t>Op de volgende dia ziet u ons vmbo-concept schematisch uitgewerkt tot aan een eindexamen.</a:t>
            </a:r>
          </a:p>
        </p:txBody>
      </p:sp>
      <p:pic>
        <p:nvPicPr>
          <p:cNvPr id="3" name="Picture 4">
            <a:extLst>
              <a:ext uri="{FF2B5EF4-FFF2-40B4-BE49-F238E27FC236}">
                <a16:creationId xmlns:a16="http://schemas.microsoft.com/office/drawing/2014/main" id="{494F689D-5556-7140-B6F4-F565E8EE3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32" y="341210"/>
            <a:ext cx="2698764" cy="1518451"/>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grpSp>
        <p:nvGrpSpPr>
          <p:cNvPr id="4" name="Groep 3">
            <a:extLst>
              <a:ext uri="{FF2B5EF4-FFF2-40B4-BE49-F238E27FC236}">
                <a16:creationId xmlns:a16="http://schemas.microsoft.com/office/drawing/2014/main" id="{0467296F-9ED4-FE4E-948B-5BB4425C6006}"/>
              </a:ext>
            </a:extLst>
          </p:cNvPr>
          <p:cNvGrpSpPr/>
          <p:nvPr/>
        </p:nvGrpSpPr>
        <p:grpSpPr>
          <a:xfrm>
            <a:off x="9814202" y="6299532"/>
            <a:ext cx="1883866" cy="451468"/>
            <a:chOff x="9579117" y="6185050"/>
            <a:chExt cx="1883866" cy="451468"/>
          </a:xfrm>
        </p:grpSpPr>
        <p:sp>
          <p:nvSpPr>
            <p:cNvPr id="5" name="Titel 1">
              <a:extLst>
                <a:ext uri="{FF2B5EF4-FFF2-40B4-BE49-F238E27FC236}">
                  <a16:creationId xmlns:a16="http://schemas.microsoft.com/office/drawing/2014/main" id="{CB3569D7-7413-7145-8646-9D278F423A1D}"/>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6" name="Afbeelding 5" descr="Afbeelding met boom&#10;&#10;Automatisch gegenereerde beschrijving">
              <a:extLst>
                <a:ext uri="{FF2B5EF4-FFF2-40B4-BE49-F238E27FC236}">
                  <a16:creationId xmlns:a16="http://schemas.microsoft.com/office/drawing/2014/main" id="{76849CE7-8B58-7A4F-8FA5-F134C7F8C3A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7" name="Titel 1">
            <a:extLst>
              <a:ext uri="{FF2B5EF4-FFF2-40B4-BE49-F238E27FC236}">
                <a16:creationId xmlns:a16="http://schemas.microsoft.com/office/drawing/2014/main" id="{09B7B961-367B-174A-A113-A75E83DB6FA7}"/>
              </a:ext>
            </a:extLst>
          </p:cNvPr>
          <p:cNvSpPr txBox="1">
            <a:spLocks/>
          </p:cNvSpPr>
          <p:nvPr/>
        </p:nvSpPr>
        <p:spPr>
          <a:xfrm>
            <a:off x="3159975" y="341210"/>
            <a:ext cx="862842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De afdeling vmbo – lwoo</a:t>
            </a:r>
          </a:p>
          <a:p>
            <a:pPr algn="ctr"/>
            <a:r>
              <a:rPr lang="nl-NL" sz="3600" dirty="0">
                <a:solidFill>
                  <a:schemeClr val="bg1"/>
                </a:solidFill>
              </a:rPr>
              <a:t>Basis-kader en mavo niveau</a:t>
            </a:r>
          </a:p>
          <a:p>
            <a:pPr algn="ctr"/>
            <a:r>
              <a:rPr lang="nl-NL" sz="2800" dirty="0">
                <a:solidFill>
                  <a:schemeClr val="bg1"/>
                </a:solidFill>
              </a:rPr>
              <a:t>Met extra ondersteuning en begeleiding</a:t>
            </a:r>
          </a:p>
        </p:txBody>
      </p:sp>
    </p:spTree>
    <p:extLst>
      <p:ext uri="{BB962C8B-B14F-4D97-AF65-F5344CB8AC3E}">
        <p14:creationId xmlns:p14="http://schemas.microsoft.com/office/powerpoint/2010/main" val="14853145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3" name="Rechthoek 22"/>
          <p:cNvSpPr/>
          <p:nvPr/>
        </p:nvSpPr>
        <p:spPr>
          <a:xfrm>
            <a:off x="2630418" y="5107930"/>
            <a:ext cx="7200800" cy="122413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p>
            <a:pPr>
              <a:defRPr/>
            </a:pPr>
            <a:r>
              <a:rPr lang="nl-NL" u="sng" kern="0" dirty="0">
                <a:solidFill>
                  <a:prstClr val="white"/>
                </a:solidFill>
                <a:latin typeface="Calibri" panose="020F0502020204030204"/>
              </a:rPr>
              <a:t>Fase 1 </a:t>
            </a:r>
            <a:r>
              <a:rPr lang="nl-NL" kern="0" dirty="0">
                <a:solidFill>
                  <a:prstClr val="white"/>
                </a:solidFill>
                <a:latin typeface="Calibri" panose="020F0502020204030204"/>
              </a:rPr>
              <a:t>: </a:t>
            </a:r>
            <a:r>
              <a:rPr lang="nl-NL" b="1" kern="0" dirty="0">
                <a:solidFill>
                  <a:prstClr val="white"/>
                </a:solidFill>
                <a:latin typeface="Calibri" panose="020F0502020204030204"/>
              </a:rPr>
              <a:t>Rust en Structuur, Veiligheid en Geborgenheid, Succeservaring</a:t>
            </a:r>
          </a:p>
          <a:p>
            <a:pPr marL="0" lvl="1">
              <a:defRPr/>
            </a:pPr>
            <a:r>
              <a:rPr lang="nl-NL" kern="0" dirty="0">
                <a:solidFill>
                  <a:prstClr val="white"/>
                </a:solidFill>
                <a:latin typeface="Calibri" panose="020F0502020204030204"/>
              </a:rPr>
              <a:t>OPP = ontwikkelingsperspectief, driehoeksgesprekken, kennismakingsgesprek. Kennismakingsdagen.</a:t>
            </a:r>
          </a:p>
          <a:p>
            <a:pPr marL="0" lvl="1" algn="just">
              <a:defRPr/>
            </a:pPr>
            <a:r>
              <a:rPr lang="nl-NL" i="1" kern="0" dirty="0">
                <a:solidFill>
                  <a:prstClr val="white"/>
                </a:solidFill>
                <a:latin typeface="Calibri" panose="020F0502020204030204"/>
              </a:rPr>
              <a:t>				Sturend, we sturen de leerling*</a:t>
            </a:r>
            <a:endParaRPr lang="nl-NL" i="1" u="sng" kern="0" dirty="0">
              <a:solidFill>
                <a:prstClr val="white"/>
              </a:solidFill>
              <a:latin typeface="Calibri" panose="020F0502020204030204"/>
            </a:endParaRPr>
          </a:p>
          <a:p>
            <a:pPr>
              <a:defRPr/>
            </a:pPr>
            <a:endParaRPr lang="nl-NL" kern="0" dirty="0">
              <a:solidFill>
                <a:prstClr val="white"/>
              </a:solidFill>
              <a:latin typeface="Calibri" panose="020F0502020204030204"/>
            </a:endParaRPr>
          </a:p>
          <a:p>
            <a:pPr>
              <a:defRPr/>
            </a:pPr>
            <a:r>
              <a:rPr lang="nl-NL" kern="0" dirty="0">
                <a:solidFill>
                  <a:prstClr val="white"/>
                </a:solidFill>
                <a:latin typeface="Calibri" panose="020F0502020204030204"/>
              </a:rPr>
              <a:t> </a:t>
            </a:r>
          </a:p>
        </p:txBody>
      </p:sp>
      <p:sp>
        <p:nvSpPr>
          <p:cNvPr id="24" name="Rechthoek 23"/>
          <p:cNvSpPr/>
          <p:nvPr/>
        </p:nvSpPr>
        <p:spPr>
          <a:xfrm>
            <a:off x="2630418" y="3883794"/>
            <a:ext cx="7200800" cy="122413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p>
            <a:pPr>
              <a:defRPr/>
            </a:pPr>
            <a:r>
              <a:rPr lang="nl-NL" u="sng" kern="0" dirty="0">
                <a:solidFill>
                  <a:prstClr val="white"/>
                </a:solidFill>
                <a:latin typeface="Calibri" panose="020F0502020204030204"/>
              </a:rPr>
              <a:t>Fase 2</a:t>
            </a:r>
            <a:r>
              <a:rPr lang="nl-NL" kern="0" dirty="0">
                <a:solidFill>
                  <a:prstClr val="white"/>
                </a:solidFill>
                <a:latin typeface="Calibri" panose="020F0502020204030204"/>
              </a:rPr>
              <a:t> : </a:t>
            </a:r>
            <a:r>
              <a:rPr lang="nl-NL" b="1" kern="0" dirty="0">
                <a:solidFill>
                  <a:prstClr val="white"/>
                </a:solidFill>
                <a:latin typeface="Calibri" panose="020F0502020204030204"/>
              </a:rPr>
              <a:t>Goede werk- en leerhouding  en (leren) presteren</a:t>
            </a:r>
          </a:p>
          <a:p>
            <a:pPr marL="0" lvl="1">
              <a:defRPr/>
            </a:pPr>
            <a:r>
              <a:rPr lang="nl-NL" kern="0" dirty="0">
                <a:solidFill>
                  <a:prstClr val="white"/>
                </a:solidFill>
                <a:latin typeface="Calibri" panose="020F0502020204030204"/>
              </a:rPr>
              <a:t>OPP, driehoeksgesprekken, LOB</a:t>
            </a:r>
          </a:p>
          <a:p>
            <a:pPr>
              <a:defRPr/>
            </a:pPr>
            <a:r>
              <a:rPr lang="nl-NL" i="1" kern="0" dirty="0">
                <a:solidFill>
                  <a:prstClr val="white"/>
                </a:solidFill>
                <a:latin typeface="Calibri" panose="020F0502020204030204"/>
              </a:rPr>
              <a:t>				Van sturend naar begeleidend*</a:t>
            </a:r>
          </a:p>
          <a:p>
            <a:pPr>
              <a:defRPr/>
            </a:pPr>
            <a:r>
              <a:rPr lang="nl-NL" kern="0" dirty="0">
                <a:solidFill>
                  <a:prstClr val="white"/>
                </a:solidFill>
                <a:latin typeface="Calibri" panose="020F0502020204030204"/>
              </a:rPr>
              <a:t> </a:t>
            </a:r>
          </a:p>
        </p:txBody>
      </p:sp>
      <p:sp>
        <p:nvSpPr>
          <p:cNvPr id="25" name="Rechthoek 24"/>
          <p:cNvSpPr/>
          <p:nvPr/>
        </p:nvSpPr>
        <p:spPr>
          <a:xfrm>
            <a:off x="2630418" y="2661008"/>
            <a:ext cx="7200800" cy="122413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t"/>
          <a:lstStyle/>
          <a:p>
            <a:pPr>
              <a:defRPr/>
            </a:pPr>
            <a:r>
              <a:rPr lang="nl-NL" u="sng" kern="0" dirty="0">
                <a:solidFill>
                  <a:prstClr val="black"/>
                </a:solidFill>
                <a:latin typeface="Calibri" panose="020F0502020204030204"/>
              </a:rPr>
              <a:t>Fase 3 </a:t>
            </a:r>
            <a:r>
              <a:rPr lang="nl-NL" kern="0" dirty="0">
                <a:solidFill>
                  <a:prstClr val="black"/>
                </a:solidFill>
                <a:latin typeface="Calibri" panose="020F0502020204030204"/>
              </a:rPr>
              <a:t>: </a:t>
            </a:r>
            <a:r>
              <a:rPr lang="nl-NL" b="1" kern="0" dirty="0">
                <a:solidFill>
                  <a:prstClr val="black"/>
                </a:solidFill>
                <a:latin typeface="Calibri" panose="020F0502020204030204"/>
              </a:rPr>
              <a:t>Zelfstandigheid en samenwerken, samen - werken, leren kiezen</a:t>
            </a:r>
          </a:p>
          <a:p>
            <a:pPr marL="0" lvl="1">
              <a:defRPr/>
            </a:pPr>
            <a:r>
              <a:rPr lang="nl-NL" kern="0" dirty="0">
                <a:solidFill>
                  <a:prstClr val="black"/>
                </a:solidFill>
                <a:latin typeface="Calibri" panose="020F0502020204030204"/>
              </a:rPr>
              <a:t>OPP, driehoeksgesprekken, LOB</a:t>
            </a:r>
          </a:p>
          <a:p>
            <a:pPr marL="0" lvl="1">
              <a:defRPr/>
            </a:pPr>
            <a:r>
              <a:rPr lang="nl-NL" kern="0" dirty="0" err="1">
                <a:solidFill>
                  <a:prstClr val="black"/>
                </a:solidFill>
                <a:latin typeface="Calibri" panose="020F0502020204030204"/>
              </a:rPr>
              <a:t>pre-advies</a:t>
            </a:r>
            <a:r>
              <a:rPr lang="nl-NL" kern="0" dirty="0">
                <a:solidFill>
                  <a:prstClr val="black"/>
                </a:solidFill>
                <a:latin typeface="Calibri" panose="020F0502020204030204"/>
              </a:rPr>
              <a:t> uitstroomperspectief januari / februari</a:t>
            </a:r>
          </a:p>
          <a:p>
            <a:pPr algn="just">
              <a:defRPr/>
            </a:pPr>
            <a:r>
              <a:rPr lang="nl-NL" i="1" kern="0" dirty="0">
                <a:solidFill>
                  <a:prstClr val="black"/>
                </a:solidFill>
                <a:latin typeface="Calibri" panose="020F0502020204030204"/>
              </a:rPr>
              <a:t>				Van begeleidend naar coachend*</a:t>
            </a:r>
          </a:p>
          <a:p>
            <a:pPr>
              <a:defRPr/>
            </a:pPr>
            <a:endParaRPr lang="nl-NL" u="sng" kern="0" dirty="0">
              <a:solidFill>
                <a:prstClr val="black"/>
              </a:solidFill>
              <a:latin typeface="Calibri" panose="020F0502020204030204"/>
            </a:endParaRPr>
          </a:p>
        </p:txBody>
      </p:sp>
      <p:sp>
        <p:nvSpPr>
          <p:cNvPr id="26" name="Rechthoek 25"/>
          <p:cNvSpPr/>
          <p:nvPr/>
        </p:nvSpPr>
        <p:spPr>
          <a:xfrm>
            <a:off x="2630418" y="1435522"/>
            <a:ext cx="7200800" cy="122413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t"/>
          <a:lstStyle/>
          <a:p>
            <a:pPr>
              <a:defRPr/>
            </a:pPr>
            <a:r>
              <a:rPr lang="nl-NL" u="sng" kern="0" dirty="0">
                <a:solidFill>
                  <a:prstClr val="black"/>
                </a:solidFill>
                <a:latin typeface="Calibri" panose="020F0502020204030204"/>
              </a:rPr>
              <a:t>Fase 4 </a:t>
            </a:r>
            <a:r>
              <a:rPr lang="nl-NL" kern="0" dirty="0">
                <a:solidFill>
                  <a:prstClr val="black"/>
                </a:solidFill>
                <a:latin typeface="Calibri" panose="020F0502020204030204"/>
              </a:rPr>
              <a:t>: </a:t>
            </a:r>
            <a:r>
              <a:rPr lang="nl-NL" b="1" kern="0" dirty="0">
                <a:solidFill>
                  <a:prstClr val="black"/>
                </a:solidFill>
                <a:latin typeface="Calibri" panose="020F0502020204030204"/>
              </a:rPr>
              <a:t>Kiezen van een vervolgschool en profiel</a:t>
            </a:r>
          </a:p>
          <a:p>
            <a:pPr marL="0" lvl="1">
              <a:defRPr/>
            </a:pPr>
            <a:r>
              <a:rPr lang="nl-NL" kern="0" dirty="0">
                <a:solidFill>
                  <a:prstClr val="black"/>
                </a:solidFill>
                <a:latin typeface="Calibri" panose="020F0502020204030204"/>
              </a:rPr>
              <a:t>Versmalling programma PSO gericht op bovenbouw (klas 3 en 4), OPP, driehoeksgesprekken en EINDADVIES uitstroom of doorstroom (april)</a:t>
            </a:r>
          </a:p>
          <a:p>
            <a:pPr>
              <a:defRPr/>
            </a:pPr>
            <a:r>
              <a:rPr lang="nl-NL" kern="0" dirty="0">
                <a:solidFill>
                  <a:prstClr val="black"/>
                </a:solidFill>
                <a:latin typeface="Calibri" panose="020F0502020204030204"/>
              </a:rPr>
              <a:t>				</a:t>
            </a:r>
            <a:r>
              <a:rPr lang="nl-NL" i="1" kern="0" dirty="0">
                <a:solidFill>
                  <a:prstClr val="black"/>
                </a:solidFill>
                <a:latin typeface="Calibri" panose="020F0502020204030204"/>
              </a:rPr>
              <a:t>Coachend waar mogelijk*</a:t>
            </a:r>
          </a:p>
          <a:p>
            <a:pPr>
              <a:defRPr/>
            </a:pPr>
            <a:r>
              <a:rPr lang="nl-NL" kern="0" dirty="0">
                <a:solidFill>
                  <a:prstClr val="black"/>
                </a:solidFill>
                <a:latin typeface="Calibri" panose="020F0502020204030204"/>
              </a:rPr>
              <a:t> </a:t>
            </a:r>
          </a:p>
        </p:txBody>
      </p:sp>
      <p:grpSp>
        <p:nvGrpSpPr>
          <p:cNvPr id="27" name="Groep 26"/>
          <p:cNvGrpSpPr/>
          <p:nvPr/>
        </p:nvGrpSpPr>
        <p:grpSpPr>
          <a:xfrm rot="20166923">
            <a:off x="9862217" y="1559389"/>
            <a:ext cx="646550" cy="4808320"/>
            <a:chOff x="6525116" y="1723845"/>
            <a:chExt cx="646550" cy="4808320"/>
          </a:xfrm>
        </p:grpSpPr>
        <p:sp>
          <p:nvSpPr>
            <p:cNvPr id="28" name="PIJL-OMLAAG 47"/>
            <p:cNvSpPr/>
            <p:nvPr/>
          </p:nvSpPr>
          <p:spPr>
            <a:xfrm rot="12193576">
              <a:off x="6693223" y="1723845"/>
              <a:ext cx="478443" cy="4808320"/>
            </a:xfrm>
            <a:prstGeom prst="downArrow">
              <a:avLst>
                <a:gd name="adj1" fmla="val 50000"/>
                <a:gd name="adj2" fmla="val 137110"/>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a:defRPr/>
              </a:pPr>
              <a:endParaRPr lang="nl-NL" kern="0" dirty="0">
                <a:solidFill>
                  <a:prstClr val="white"/>
                </a:solidFill>
                <a:latin typeface="Calibri" panose="020F0502020204030204"/>
              </a:endParaRPr>
            </a:p>
          </p:txBody>
        </p:sp>
        <p:sp>
          <p:nvSpPr>
            <p:cNvPr id="29" name="Tekstvak 28"/>
            <p:cNvSpPr txBox="1"/>
            <p:nvPr/>
          </p:nvSpPr>
          <p:spPr>
            <a:xfrm rot="17661077">
              <a:off x="6011703" y="4551693"/>
              <a:ext cx="1334603" cy="307777"/>
            </a:xfrm>
            <a:prstGeom prst="rect">
              <a:avLst/>
            </a:prstGeom>
            <a:noFill/>
          </p:spPr>
          <p:txBody>
            <a:bodyPr wrap="square" rtlCol="0">
              <a:spAutoFit/>
            </a:bodyPr>
            <a:lstStyle/>
            <a:p>
              <a:pPr algn="ctr">
                <a:defRPr/>
              </a:pPr>
              <a:r>
                <a:rPr lang="nl-NL" sz="1400" kern="0" dirty="0">
                  <a:solidFill>
                    <a:prstClr val="white"/>
                  </a:solidFill>
                </a:rPr>
                <a:t>zelfstandigheid</a:t>
              </a:r>
            </a:p>
          </p:txBody>
        </p:sp>
      </p:grpSp>
      <p:sp>
        <p:nvSpPr>
          <p:cNvPr id="30" name="Rechthoek 29"/>
          <p:cNvSpPr/>
          <p:nvPr/>
        </p:nvSpPr>
        <p:spPr>
          <a:xfrm>
            <a:off x="2342386" y="1435522"/>
            <a:ext cx="288032" cy="244827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algn="ctr">
              <a:defRPr/>
            </a:pPr>
            <a:r>
              <a:rPr lang="nl-NL" kern="0" dirty="0">
                <a:solidFill>
                  <a:prstClr val="black"/>
                </a:solidFill>
                <a:latin typeface="Calibri" panose="020F0502020204030204"/>
              </a:rPr>
              <a:t>klas  </a:t>
            </a:r>
          </a:p>
          <a:p>
            <a:pPr algn="ctr">
              <a:defRPr/>
            </a:pPr>
            <a:r>
              <a:rPr lang="nl-NL" kern="0" dirty="0">
                <a:solidFill>
                  <a:prstClr val="black"/>
                </a:solidFill>
                <a:latin typeface="Calibri" panose="020F0502020204030204"/>
              </a:rPr>
              <a:t> 2</a:t>
            </a:r>
          </a:p>
        </p:txBody>
      </p:sp>
      <p:sp>
        <p:nvSpPr>
          <p:cNvPr id="31" name="Rechthoek 30"/>
          <p:cNvSpPr/>
          <p:nvPr/>
        </p:nvSpPr>
        <p:spPr>
          <a:xfrm>
            <a:off x="2342386" y="3882444"/>
            <a:ext cx="288032" cy="2448272"/>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a:defRPr/>
            </a:pPr>
            <a:r>
              <a:rPr lang="nl-NL" kern="0" dirty="0">
                <a:solidFill>
                  <a:prstClr val="white"/>
                </a:solidFill>
                <a:latin typeface="Calibri" panose="020F0502020204030204"/>
              </a:rPr>
              <a:t>klas  </a:t>
            </a:r>
          </a:p>
          <a:p>
            <a:pPr algn="ctr">
              <a:defRPr/>
            </a:pPr>
            <a:r>
              <a:rPr lang="nl-NL" kern="0" dirty="0">
                <a:solidFill>
                  <a:prstClr val="white"/>
                </a:solidFill>
                <a:latin typeface="Calibri" panose="020F0502020204030204"/>
              </a:rPr>
              <a:t> 1</a:t>
            </a:r>
          </a:p>
        </p:txBody>
      </p:sp>
      <p:sp>
        <p:nvSpPr>
          <p:cNvPr id="32" name="Rechthoek 31"/>
          <p:cNvSpPr/>
          <p:nvPr/>
        </p:nvSpPr>
        <p:spPr>
          <a:xfrm>
            <a:off x="2639616" y="188640"/>
            <a:ext cx="4139064" cy="1248232"/>
          </a:xfrm>
          <a:prstGeom prst="rect">
            <a:avLst/>
          </a:prstGeom>
          <a:solidFill>
            <a:srgbClr val="ED7D31"/>
          </a:solidFill>
          <a:ln>
            <a:noFill/>
          </a:ln>
          <a:effectLst>
            <a:outerShdw blurRad="57150" dist="19050" dir="5400000" algn="ctr" rotWithShape="0">
              <a:srgbClr val="000000">
                <a:alpha val="63000"/>
              </a:srgbClr>
            </a:outerShdw>
          </a:effectLst>
        </p:spPr>
        <p:txBody>
          <a:bodyPr rtlCol="0" anchor="t"/>
          <a:lstStyle/>
          <a:p>
            <a:pPr>
              <a:defRPr/>
            </a:pPr>
            <a:r>
              <a:rPr lang="nl-NL" kern="0" dirty="0">
                <a:solidFill>
                  <a:prstClr val="white"/>
                </a:solidFill>
                <a:latin typeface="Calibri" panose="020F0502020204030204"/>
              </a:rPr>
              <a:t>Leerjaar 3 SG Gerrit Rietveld, SG Antoni Gaudi, SG Nelson Mandela, Clusius, Don Bosco, Triade of anders</a:t>
            </a:r>
          </a:p>
        </p:txBody>
      </p:sp>
      <p:sp>
        <p:nvSpPr>
          <p:cNvPr id="33" name="Rechthoek 32"/>
          <p:cNvSpPr/>
          <p:nvPr/>
        </p:nvSpPr>
        <p:spPr>
          <a:xfrm>
            <a:off x="2342386" y="188641"/>
            <a:ext cx="288032" cy="1103279"/>
          </a:xfrm>
          <a:prstGeom prst="rect">
            <a:avLst/>
          </a:prstGeom>
          <a:solidFill>
            <a:srgbClr val="ED7D31"/>
          </a:solidFill>
          <a:ln>
            <a:noFill/>
          </a:ln>
          <a:effectLst>
            <a:outerShdw blurRad="57150" dist="19050" dir="5400000" algn="ctr" rotWithShape="0">
              <a:srgbClr val="000000">
                <a:alpha val="63000"/>
              </a:srgbClr>
            </a:outerShdw>
          </a:effectLst>
        </p:spPr>
        <p:txBody>
          <a:bodyPr rtlCol="0" anchor="ctr"/>
          <a:lstStyle/>
          <a:p>
            <a:pPr algn="ctr">
              <a:defRPr/>
            </a:pPr>
            <a:r>
              <a:rPr lang="nl-NL" kern="0" dirty="0">
                <a:solidFill>
                  <a:prstClr val="white"/>
                </a:solidFill>
                <a:latin typeface="Calibri" panose="020F0502020204030204"/>
              </a:rPr>
              <a:t>3  /  4</a:t>
            </a:r>
          </a:p>
        </p:txBody>
      </p:sp>
      <p:sp>
        <p:nvSpPr>
          <p:cNvPr id="34" name="Rechthoek 33"/>
          <p:cNvSpPr/>
          <p:nvPr/>
        </p:nvSpPr>
        <p:spPr>
          <a:xfrm>
            <a:off x="6978492" y="188641"/>
            <a:ext cx="2852726" cy="1080531"/>
          </a:xfrm>
          <a:prstGeom prst="rect">
            <a:avLst/>
          </a:prstGeom>
          <a:solidFill>
            <a:srgbClr val="609254"/>
          </a:solidFill>
          <a:ln>
            <a:noFill/>
          </a:ln>
          <a:effectLst>
            <a:outerShdw blurRad="57150" dist="19050" dir="5400000" algn="ctr" rotWithShape="0">
              <a:srgbClr val="000000">
                <a:alpha val="63000"/>
              </a:srgbClr>
            </a:outerShdw>
          </a:effectLst>
        </p:spPr>
        <p:txBody>
          <a:bodyPr rtlCol="0" anchor="t"/>
          <a:lstStyle/>
          <a:p>
            <a:pPr>
              <a:defRPr/>
            </a:pPr>
            <a:r>
              <a:rPr lang="nl-NL" kern="0" dirty="0">
                <a:solidFill>
                  <a:prstClr val="white"/>
                </a:solidFill>
                <a:latin typeface="Calibri" panose="020F0502020204030204"/>
              </a:rPr>
              <a:t>Bovenbouw </a:t>
            </a:r>
          </a:p>
          <a:p>
            <a:pPr marL="0" lvl="1">
              <a:defRPr/>
            </a:pPr>
            <a:r>
              <a:rPr lang="nl-NL" kern="0" dirty="0">
                <a:solidFill>
                  <a:prstClr val="white"/>
                </a:solidFill>
                <a:latin typeface="Calibri" panose="020F0502020204030204"/>
              </a:rPr>
              <a:t>W.J. Bladergroen </a:t>
            </a:r>
          </a:p>
          <a:p>
            <a:pPr>
              <a:defRPr/>
            </a:pPr>
            <a:r>
              <a:rPr lang="nl-NL" sz="1400" kern="0" dirty="0">
                <a:solidFill>
                  <a:prstClr val="white"/>
                </a:solidFill>
                <a:latin typeface="Calibri" panose="020F0502020204030204"/>
              </a:rPr>
              <a:t>met profiel ‘Dienstverlening en Producten’</a:t>
            </a:r>
          </a:p>
        </p:txBody>
      </p:sp>
      <p:sp>
        <p:nvSpPr>
          <p:cNvPr id="35" name="Rechthoek 34"/>
          <p:cNvSpPr/>
          <p:nvPr/>
        </p:nvSpPr>
        <p:spPr>
          <a:xfrm>
            <a:off x="6681262" y="188640"/>
            <a:ext cx="288032" cy="1268302"/>
          </a:xfrm>
          <a:prstGeom prst="rect">
            <a:avLst/>
          </a:prstGeom>
          <a:solidFill>
            <a:srgbClr val="609254"/>
          </a:solidFill>
          <a:ln>
            <a:noFill/>
          </a:ln>
          <a:effectLst>
            <a:outerShdw blurRad="57150" dist="19050" dir="5400000" algn="ctr" rotWithShape="0">
              <a:srgbClr val="000000">
                <a:alpha val="63000"/>
              </a:srgbClr>
            </a:outerShdw>
          </a:effectLst>
        </p:spPr>
        <p:txBody>
          <a:bodyPr rtlCol="0" anchor="ctr"/>
          <a:lstStyle/>
          <a:p>
            <a:pPr algn="ctr">
              <a:defRPr/>
            </a:pPr>
            <a:r>
              <a:rPr lang="nl-NL" kern="0" dirty="0">
                <a:solidFill>
                  <a:prstClr val="white"/>
                </a:solidFill>
                <a:latin typeface="Calibri" panose="020F0502020204030204"/>
              </a:rPr>
              <a:t>3  /  4</a:t>
            </a:r>
          </a:p>
        </p:txBody>
      </p:sp>
      <p:sp>
        <p:nvSpPr>
          <p:cNvPr id="36" name="Rechthoek 35"/>
          <p:cNvSpPr/>
          <p:nvPr/>
        </p:nvSpPr>
        <p:spPr>
          <a:xfrm>
            <a:off x="2342386" y="6330716"/>
            <a:ext cx="7488832" cy="289382"/>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a:defRPr/>
            </a:pPr>
            <a:r>
              <a:rPr lang="nl-NL" kern="0" dirty="0">
                <a:solidFill>
                  <a:prstClr val="white"/>
                </a:solidFill>
                <a:latin typeface="Calibri" panose="020F0502020204030204"/>
              </a:rPr>
              <a:t>Intake vanuit advies basisschool / dossier en intakecommissie WJB</a:t>
            </a:r>
          </a:p>
        </p:txBody>
      </p:sp>
      <p:sp>
        <p:nvSpPr>
          <p:cNvPr id="37" name="Rechthoek 36"/>
          <p:cNvSpPr/>
          <p:nvPr/>
        </p:nvSpPr>
        <p:spPr>
          <a:xfrm rot="16200000">
            <a:off x="-648042" y="3874223"/>
            <a:ext cx="5168134" cy="288032"/>
          </a:xfrm>
          <a:prstGeom prst="rect">
            <a:avLst/>
          </a:prstGeom>
          <a:solidFill>
            <a:srgbClr val="609254"/>
          </a:solidFill>
          <a:ln>
            <a:noFill/>
          </a:ln>
          <a:effectLst>
            <a:outerShdw blurRad="57150" dist="19050" dir="5400000" algn="ctr" rotWithShape="0">
              <a:srgbClr val="000000">
                <a:alpha val="63000"/>
              </a:srgbClr>
            </a:outerShdw>
          </a:effectLst>
        </p:spPr>
        <p:txBody>
          <a:bodyPr rtlCol="0" anchor="ctr"/>
          <a:lstStyle/>
          <a:p>
            <a:pPr algn="ctr">
              <a:defRPr/>
            </a:pPr>
            <a:r>
              <a:rPr lang="nl-NL" kern="0" dirty="0">
                <a:solidFill>
                  <a:prstClr val="white"/>
                </a:solidFill>
                <a:latin typeface="Calibri" panose="020F0502020204030204"/>
              </a:rPr>
              <a:t>FASERINGSMODEL</a:t>
            </a:r>
          </a:p>
        </p:txBody>
      </p:sp>
      <p:sp>
        <p:nvSpPr>
          <p:cNvPr id="38" name="Rechthoek 37"/>
          <p:cNvSpPr/>
          <p:nvPr/>
        </p:nvSpPr>
        <p:spPr>
          <a:xfrm rot="16200000">
            <a:off x="9577882" y="658863"/>
            <a:ext cx="1211385" cy="305087"/>
          </a:xfrm>
          <a:prstGeom prst="rect">
            <a:avLst/>
          </a:prstGeom>
          <a:solidFill>
            <a:srgbClr val="609254"/>
          </a:solidFill>
          <a:ln>
            <a:noFill/>
          </a:ln>
          <a:effectLst>
            <a:outerShdw blurRad="57150" dist="19050" dir="5400000" algn="ctr" rotWithShape="0">
              <a:srgbClr val="000000">
                <a:alpha val="63000"/>
              </a:srgbClr>
            </a:outerShdw>
          </a:effectLst>
        </p:spPr>
        <p:txBody>
          <a:bodyPr rtlCol="0" anchor="ctr"/>
          <a:lstStyle/>
          <a:p>
            <a:pPr algn="ctr">
              <a:defRPr/>
            </a:pPr>
            <a:r>
              <a:rPr lang="nl-NL" sz="900" kern="0" dirty="0">
                <a:solidFill>
                  <a:prstClr val="white"/>
                </a:solidFill>
                <a:latin typeface="Calibri" panose="020F0502020204030204"/>
              </a:rPr>
              <a:t>FASERINGSMODEL in ontwikkeling</a:t>
            </a:r>
          </a:p>
        </p:txBody>
      </p:sp>
      <p:sp>
        <p:nvSpPr>
          <p:cNvPr id="41" name="Rechthoek 40"/>
          <p:cNvSpPr/>
          <p:nvPr/>
        </p:nvSpPr>
        <p:spPr>
          <a:xfrm>
            <a:off x="2342386" y="1270522"/>
            <a:ext cx="4338876" cy="190952"/>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algn="ctr">
              <a:defRPr/>
            </a:pPr>
            <a:r>
              <a:rPr lang="nl-NL" kern="0" dirty="0">
                <a:solidFill>
                  <a:prstClr val="white"/>
                </a:solidFill>
                <a:latin typeface="Calibri" panose="020F0502020204030204"/>
              </a:rPr>
              <a:t>UITSTROOM</a:t>
            </a:r>
          </a:p>
        </p:txBody>
      </p:sp>
      <p:sp>
        <p:nvSpPr>
          <p:cNvPr id="42" name="Rechthoek 41">
            <a:extLst>
              <a:ext uri="{FF2B5EF4-FFF2-40B4-BE49-F238E27FC236}">
                <a16:creationId xmlns:a16="http://schemas.microsoft.com/office/drawing/2014/main" id="{1BAC2D79-6350-6644-9C21-56144D63F241}"/>
              </a:ext>
            </a:extLst>
          </p:cNvPr>
          <p:cNvSpPr/>
          <p:nvPr/>
        </p:nvSpPr>
        <p:spPr>
          <a:xfrm>
            <a:off x="6672064" y="1270523"/>
            <a:ext cx="3159154" cy="199145"/>
          </a:xfrm>
          <a:prstGeom prst="rect">
            <a:avLst/>
          </a:prstGeom>
          <a:solidFill>
            <a:srgbClr val="609254"/>
          </a:solidFill>
          <a:ln w="12700" cap="flat" cmpd="sng" algn="ctr">
            <a:solidFill>
              <a:srgbClr val="5B9BD5">
                <a:shade val="50000"/>
              </a:srgbClr>
            </a:solidFill>
            <a:prstDash val="solid"/>
            <a:miter lim="800000"/>
          </a:ln>
          <a:effectLst/>
        </p:spPr>
        <p:txBody>
          <a:bodyPr rtlCol="0" anchor="ctr"/>
          <a:lstStyle/>
          <a:p>
            <a:pPr algn="ctr">
              <a:defRPr/>
            </a:pPr>
            <a:r>
              <a:rPr lang="nl-NL" kern="0" dirty="0">
                <a:solidFill>
                  <a:prstClr val="white"/>
                </a:solidFill>
                <a:latin typeface="Calibri" panose="020F0502020204030204"/>
              </a:rPr>
              <a:t>DOORSTROOM / </a:t>
            </a:r>
            <a:r>
              <a:rPr lang="nl-NL" sz="1600" kern="0" dirty="0">
                <a:solidFill>
                  <a:prstClr val="white"/>
                </a:solidFill>
                <a:latin typeface="Calibri" panose="020F0502020204030204"/>
              </a:rPr>
              <a:t>verlengde zorg</a:t>
            </a:r>
          </a:p>
        </p:txBody>
      </p:sp>
      <p:grpSp>
        <p:nvGrpSpPr>
          <p:cNvPr id="43" name="Groep 42">
            <a:extLst>
              <a:ext uri="{FF2B5EF4-FFF2-40B4-BE49-F238E27FC236}">
                <a16:creationId xmlns:a16="http://schemas.microsoft.com/office/drawing/2014/main" id="{BC7E6D1B-377B-4840-8B8F-AA4016A482D1}"/>
              </a:ext>
            </a:extLst>
          </p:cNvPr>
          <p:cNvGrpSpPr/>
          <p:nvPr/>
        </p:nvGrpSpPr>
        <p:grpSpPr>
          <a:xfrm>
            <a:off x="196176" y="288812"/>
            <a:ext cx="1883866" cy="451468"/>
            <a:chOff x="9579117" y="6185050"/>
            <a:chExt cx="1883866" cy="451468"/>
          </a:xfrm>
        </p:grpSpPr>
        <p:sp>
          <p:nvSpPr>
            <p:cNvPr id="44" name="Titel 1">
              <a:extLst>
                <a:ext uri="{FF2B5EF4-FFF2-40B4-BE49-F238E27FC236}">
                  <a16:creationId xmlns:a16="http://schemas.microsoft.com/office/drawing/2014/main" id="{B043687F-29E3-D34C-B441-E03C3B33E3BD}"/>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45" name="Afbeelding 44" descr="Afbeelding met boom&#10;&#10;Automatisch gegenereerde beschrijving">
              <a:extLst>
                <a:ext uri="{FF2B5EF4-FFF2-40B4-BE49-F238E27FC236}">
                  <a16:creationId xmlns:a16="http://schemas.microsoft.com/office/drawing/2014/main" id="{6991EE81-68AA-A249-8330-B5003BB44EC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2" name="Tekstvak 1">
            <a:extLst>
              <a:ext uri="{FF2B5EF4-FFF2-40B4-BE49-F238E27FC236}">
                <a16:creationId xmlns:a16="http://schemas.microsoft.com/office/drawing/2014/main" id="{D9F2C99B-D962-9343-9F2B-94B7D1CD19CC}"/>
              </a:ext>
            </a:extLst>
          </p:cNvPr>
          <p:cNvSpPr txBox="1"/>
          <p:nvPr/>
        </p:nvSpPr>
        <p:spPr>
          <a:xfrm>
            <a:off x="146312" y="856392"/>
            <a:ext cx="1709570" cy="830997"/>
          </a:xfrm>
          <a:prstGeom prst="rect">
            <a:avLst/>
          </a:prstGeom>
          <a:noFill/>
        </p:spPr>
        <p:txBody>
          <a:bodyPr wrap="square" rtlCol="0">
            <a:spAutoFit/>
          </a:bodyPr>
          <a:lstStyle/>
          <a:p>
            <a:r>
              <a:rPr lang="nl-NL" sz="3200" dirty="0">
                <a:solidFill>
                  <a:schemeClr val="bg1"/>
                </a:solidFill>
              </a:rPr>
              <a:t>Vmbo</a:t>
            </a:r>
          </a:p>
          <a:p>
            <a:r>
              <a:rPr lang="nl-NL" sz="1600" dirty="0">
                <a:solidFill>
                  <a:schemeClr val="bg1"/>
                </a:solidFill>
              </a:rPr>
              <a:t>onderwijsconcept</a:t>
            </a:r>
          </a:p>
        </p:txBody>
      </p:sp>
    </p:spTree>
    <p:extLst>
      <p:ext uri="{BB962C8B-B14F-4D97-AF65-F5344CB8AC3E}">
        <p14:creationId xmlns:p14="http://schemas.microsoft.com/office/powerpoint/2010/main" val="37256939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1" nodeType="click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ppt_x"/>
                                          </p:val>
                                        </p:tav>
                                        <p:tav tm="100000">
                                          <p:val>
                                            <p:strVal val="#ppt_x"/>
                                          </p:val>
                                        </p:tav>
                                      </p:tavLst>
                                    </p:anim>
                                    <p:anim calcmode="lin" valueType="num">
                                      <p:cBhvr additive="base">
                                        <p:cTn id="8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0"/>
                                        <p:tgtEl>
                                          <p:spTgt spid="38"/>
                                        </p:tgtEl>
                                      </p:cBhvr>
                                    </p:animEffect>
                                    <p:anim calcmode="lin" valueType="num">
                                      <p:cBhvr>
                                        <p:cTn id="88" dur="1000" fill="hold"/>
                                        <p:tgtEl>
                                          <p:spTgt spid="38"/>
                                        </p:tgtEl>
                                        <p:attrNameLst>
                                          <p:attrName>ppt_x</p:attrName>
                                        </p:attrNameLst>
                                      </p:cBhvr>
                                      <p:tavLst>
                                        <p:tav tm="0">
                                          <p:val>
                                            <p:strVal val="#ppt_x"/>
                                          </p:val>
                                        </p:tav>
                                        <p:tav tm="100000">
                                          <p:val>
                                            <p:strVal val="#ppt_x"/>
                                          </p:val>
                                        </p:tav>
                                      </p:tavLst>
                                    </p:anim>
                                    <p:anim calcmode="lin" valueType="num">
                                      <p:cBhvr>
                                        <p:cTn id="8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0" grpId="0" animBg="1"/>
      <p:bldP spid="31" grpId="0" animBg="1"/>
      <p:bldP spid="32" grpId="0" animBg="1"/>
      <p:bldP spid="33" grpId="0" animBg="1"/>
      <p:bldP spid="34" grpId="0" animBg="1"/>
      <p:bldP spid="35" grpId="0" animBg="1"/>
      <p:bldP spid="36" grpId="0" animBg="1"/>
      <p:bldP spid="37" grpId="0" animBg="1"/>
      <p:bldP spid="38" grpId="0" animBg="1"/>
      <p:bldP spid="41" grpId="0" animBg="1"/>
      <p:bldP spid="42" grpId="0" animBg="1"/>
      <p:bldP spid="4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Afbeelding 2" descr="Afbeelding met persoon, jong, foto, meisje&#10;&#10;Automatisch gegenereerde beschrijving">
            <a:extLst>
              <a:ext uri="{FF2B5EF4-FFF2-40B4-BE49-F238E27FC236}">
                <a16:creationId xmlns:a16="http://schemas.microsoft.com/office/drawing/2014/main" id="{3CAF5275-8461-A642-8025-D83444ED00BD}"/>
              </a:ext>
            </a:extLst>
          </p:cNvPr>
          <p:cNvPicPr>
            <a:picLocks noChangeAspect="1"/>
          </p:cNvPicPr>
          <p:nvPr/>
        </p:nvPicPr>
        <p:blipFill>
          <a:blip r:embed="rId2"/>
          <a:stretch>
            <a:fillRect/>
          </a:stretch>
        </p:blipFill>
        <p:spPr>
          <a:xfrm>
            <a:off x="508000" y="769253"/>
            <a:ext cx="2583543" cy="1937657"/>
          </a:xfrm>
          <a:prstGeom prst="rect">
            <a:avLst/>
          </a:prstGeom>
          <a:ln w="19050">
            <a:solidFill>
              <a:schemeClr val="accent5">
                <a:lumMod val="20000"/>
                <a:lumOff val="80000"/>
              </a:schemeClr>
            </a:solidFill>
          </a:ln>
        </p:spPr>
      </p:pic>
      <p:pic>
        <p:nvPicPr>
          <p:cNvPr id="5" name="Afbeelding 4" descr="Afbeelding met persoon, vrouw, mensen, staand&#10;&#10;Automatisch gegenereerde beschrijving">
            <a:extLst>
              <a:ext uri="{FF2B5EF4-FFF2-40B4-BE49-F238E27FC236}">
                <a16:creationId xmlns:a16="http://schemas.microsoft.com/office/drawing/2014/main" id="{F8F8B53B-3F15-134C-8166-7A9B04287235}"/>
              </a:ext>
            </a:extLst>
          </p:cNvPr>
          <p:cNvPicPr>
            <a:picLocks noChangeAspect="1"/>
          </p:cNvPicPr>
          <p:nvPr/>
        </p:nvPicPr>
        <p:blipFill>
          <a:blip r:embed="rId3"/>
          <a:stretch>
            <a:fillRect/>
          </a:stretch>
        </p:blipFill>
        <p:spPr>
          <a:xfrm>
            <a:off x="9393586" y="769253"/>
            <a:ext cx="1883866" cy="2511821"/>
          </a:xfrm>
          <a:prstGeom prst="rect">
            <a:avLst/>
          </a:prstGeom>
          <a:ln w="19050">
            <a:solidFill>
              <a:schemeClr val="accent5">
                <a:lumMod val="20000"/>
                <a:lumOff val="80000"/>
              </a:schemeClr>
            </a:solidFill>
          </a:ln>
        </p:spPr>
      </p:pic>
      <p:pic>
        <p:nvPicPr>
          <p:cNvPr id="7" name="Afbeelding 6" descr="Afbeelding met binnen, tafel, voedsel, voorzijde&#10;&#10;Automatisch gegenereerde beschrijving">
            <a:extLst>
              <a:ext uri="{FF2B5EF4-FFF2-40B4-BE49-F238E27FC236}">
                <a16:creationId xmlns:a16="http://schemas.microsoft.com/office/drawing/2014/main" id="{590160F9-122E-CC42-B6EC-077B2A85BAD3}"/>
              </a:ext>
            </a:extLst>
          </p:cNvPr>
          <p:cNvPicPr>
            <a:picLocks noChangeAspect="1"/>
          </p:cNvPicPr>
          <p:nvPr/>
        </p:nvPicPr>
        <p:blipFill rotWithShape="1">
          <a:blip r:embed="rId4"/>
          <a:srcRect t="29962"/>
          <a:stretch/>
        </p:blipFill>
        <p:spPr>
          <a:xfrm>
            <a:off x="508000" y="2953654"/>
            <a:ext cx="2583542" cy="1357084"/>
          </a:xfrm>
          <a:prstGeom prst="rect">
            <a:avLst/>
          </a:prstGeom>
          <a:ln w="19050">
            <a:solidFill>
              <a:schemeClr val="accent5">
                <a:lumMod val="20000"/>
                <a:lumOff val="80000"/>
              </a:schemeClr>
            </a:solidFill>
          </a:ln>
        </p:spPr>
      </p:pic>
      <p:pic>
        <p:nvPicPr>
          <p:cNvPr id="9" name="Afbeelding 8" descr="Afbeelding met binnen, plafond, tafel, kamer&#10;&#10;Automatisch gegenereerde beschrijving">
            <a:extLst>
              <a:ext uri="{FF2B5EF4-FFF2-40B4-BE49-F238E27FC236}">
                <a16:creationId xmlns:a16="http://schemas.microsoft.com/office/drawing/2014/main" id="{37995775-3835-DE4C-96F4-A6095BAB4747}"/>
              </a:ext>
            </a:extLst>
          </p:cNvPr>
          <p:cNvPicPr>
            <a:picLocks noChangeAspect="1"/>
          </p:cNvPicPr>
          <p:nvPr/>
        </p:nvPicPr>
        <p:blipFill rotWithShape="1">
          <a:blip r:embed="rId5"/>
          <a:srcRect t="30739"/>
          <a:stretch/>
        </p:blipFill>
        <p:spPr>
          <a:xfrm>
            <a:off x="508000" y="4557482"/>
            <a:ext cx="2612513" cy="1357084"/>
          </a:xfrm>
          <a:prstGeom prst="rect">
            <a:avLst/>
          </a:prstGeom>
          <a:ln w="19050">
            <a:solidFill>
              <a:schemeClr val="accent5">
                <a:lumMod val="20000"/>
                <a:lumOff val="80000"/>
              </a:schemeClr>
            </a:solidFill>
          </a:ln>
        </p:spPr>
      </p:pic>
      <p:grpSp>
        <p:nvGrpSpPr>
          <p:cNvPr id="10" name="Groep 9">
            <a:extLst>
              <a:ext uri="{FF2B5EF4-FFF2-40B4-BE49-F238E27FC236}">
                <a16:creationId xmlns:a16="http://schemas.microsoft.com/office/drawing/2014/main" id="{EEA88C0B-D3B6-6D46-887F-D5C99DF5FFE9}"/>
              </a:ext>
            </a:extLst>
          </p:cNvPr>
          <p:cNvGrpSpPr/>
          <p:nvPr/>
        </p:nvGrpSpPr>
        <p:grpSpPr>
          <a:xfrm>
            <a:off x="9393586" y="6277814"/>
            <a:ext cx="1883866" cy="451468"/>
            <a:chOff x="9579117" y="6185050"/>
            <a:chExt cx="1883866" cy="451468"/>
          </a:xfrm>
        </p:grpSpPr>
        <p:sp>
          <p:nvSpPr>
            <p:cNvPr id="11" name="Titel 1">
              <a:extLst>
                <a:ext uri="{FF2B5EF4-FFF2-40B4-BE49-F238E27FC236}">
                  <a16:creationId xmlns:a16="http://schemas.microsoft.com/office/drawing/2014/main" id="{9E63CEF0-EA8E-5442-855F-35C42DDA5563}"/>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12" name="Afbeelding 11" descr="Afbeelding met boom&#10;&#10;Automatisch gegenereerde beschrijving">
              <a:extLst>
                <a:ext uri="{FF2B5EF4-FFF2-40B4-BE49-F238E27FC236}">
                  <a16:creationId xmlns:a16="http://schemas.microsoft.com/office/drawing/2014/main" id="{7453F31E-B8CB-0546-AE3C-79234CDDC27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13" name="Tekstvak 12">
            <a:extLst>
              <a:ext uri="{FF2B5EF4-FFF2-40B4-BE49-F238E27FC236}">
                <a16:creationId xmlns:a16="http://schemas.microsoft.com/office/drawing/2014/main" id="{89DECDFB-2AAA-4146-86DA-956CA8359600}"/>
              </a:ext>
            </a:extLst>
          </p:cNvPr>
          <p:cNvSpPr txBox="1"/>
          <p:nvPr/>
        </p:nvSpPr>
        <p:spPr>
          <a:xfrm>
            <a:off x="3719107" y="910759"/>
            <a:ext cx="5076550" cy="5368008"/>
          </a:xfrm>
          <a:prstGeom prst="rect">
            <a:avLst/>
          </a:prstGeom>
          <a:noFill/>
          <a:ln w="19050">
            <a:noFill/>
          </a:ln>
        </p:spPr>
        <p:txBody>
          <a:bodyPr wrap="square" rtlCol="0">
            <a:spAutoFit/>
          </a:bodyPr>
          <a:lstStyle/>
          <a:p>
            <a:pPr algn="ctr"/>
            <a:r>
              <a:rPr lang="nl-NL" sz="3600" b="1" dirty="0">
                <a:solidFill>
                  <a:schemeClr val="bg1"/>
                </a:solidFill>
              </a:rPr>
              <a:t>VMBO DIPLOMA!</a:t>
            </a:r>
          </a:p>
          <a:p>
            <a:endParaRPr lang="nl-NL" b="1" dirty="0">
              <a:solidFill>
                <a:schemeClr val="bg1"/>
              </a:solidFill>
            </a:endParaRPr>
          </a:p>
          <a:p>
            <a:pPr>
              <a:lnSpc>
                <a:spcPct val="150000"/>
              </a:lnSpc>
            </a:pPr>
            <a:r>
              <a:rPr lang="nl-NL" sz="2000" dirty="0">
                <a:solidFill>
                  <a:schemeClr val="bg1"/>
                </a:solidFill>
                <a:latin typeface="+mj-lt"/>
              </a:rPr>
              <a:t>Leerlingen van onze bovenbouw vmbo sluiten af met een regulier vmbo-diploma!</a:t>
            </a:r>
          </a:p>
          <a:p>
            <a:pPr>
              <a:lnSpc>
                <a:spcPct val="150000"/>
              </a:lnSpc>
            </a:pPr>
            <a:r>
              <a:rPr lang="nl-NL" sz="2000" dirty="0">
                <a:solidFill>
                  <a:schemeClr val="bg1"/>
                </a:solidFill>
                <a:latin typeface="+mj-lt"/>
              </a:rPr>
              <a:t>Hun profielvak is:</a:t>
            </a:r>
          </a:p>
          <a:p>
            <a:pPr lvl="1">
              <a:lnSpc>
                <a:spcPct val="150000"/>
              </a:lnSpc>
            </a:pPr>
            <a:r>
              <a:rPr lang="nl-NL" sz="2000" dirty="0">
                <a:solidFill>
                  <a:schemeClr val="bg1"/>
                </a:solidFill>
                <a:latin typeface="+mj-lt"/>
              </a:rPr>
              <a:t> ‘Dienstverlening en Producten’, </a:t>
            </a:r>
          </a:p>
          <a:p>
            <a:pPr>
              <a:lnSpc>
                <a:spcPct val="150000"/>
              </a:lnSpc>
            </a:pPr>
            <a:r>
              <a:rPr lang="nl-NL" sz="2000" dirty="0">
                <a:solidFill>
                  <a:schemeClr val="bg1"/>
                </a:solidFill>
                <a:latin typeface="+mj-lt"/>
              </a:rPr>
              <a:t>het meest brede profiel. Hiermee kan de leerling naar alle richtingen van het MBO uitstromen.</a:t>
            </a:r>
          </a:p>
          <a:p>
            <a:pPr>
              <a:lnSpc>
                <a:spcPct val="150000"/>
              </a:lnSpc>
            </a:pPr>
            <a:r>
              <a:rPr lang="nl-NL" sz="2000" dirty="0">
                <a:solidFill>
                  <a:schemeClr val="bg1"/>
                </a:solidFill>
                <a:latin typeface="+mj-lt"/>
              </a:rPr>
              <a:t>Het afgelopen schooljaar is 100% van onze vmbo leerlingen geslaagd!</a:t>
            </a:r>
          </a:p>
          <a:p>
            <a:pPr>
              <a:lnSpc>
                <a:spcPct val="150000"/>
              </a:lnSpc>
            </a:pPr>
            <a:endParaRPr lang="nl-NL" sz="1400" dirty="0">
              <a:solidFill>
                <a:schemeClr val="bg1"/>
              </a:solidFill>
            </a:endParaRPr>
          </a:p>
        </p:txBody>
      </p:sp>
      <p:sp>
        <p:nvSpPr>
          <p:cNvPr id="14" name="Rechthoek 13">
            <a:extLst>
              <a:ext uri="{FF2B5EF4-FFF2-40B4-BE49-F238E27FC236}">
                <a16:creationId xmlns:a16="http://schemas.microsoft.com/office/drawing/2014/main" id="{5E521938-3C26-C340-BAF5-6C0D188DBD3D}"/>
              </a:ext>
            </a:extLst>
          </p:cNvPr>
          <p:cNvSpPr/>
          <p:nvPr/>
        </p:nvSpPr>
        <p:spPr>
          <a:xfrm>
            <a:off x="3608525" y="769253"/>
            <a:ext cx="5297714" cy="5145313"/>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320C4FF9-149E-B342-879A-56E51799E41B}"/>
              </a:ext>
            </a:extLst>
          </p:cNvPr>
          <p:cNvSpPr/>
          <p:nvPr/>
        </p:nvSpPr>
        <p:spPr>
          <a:xfrm>
            <a:off x="9858357" y="3632196"/>
            <a:ext cx="1147278" cy="1569660"/>
          </a:xfrm>
          <a:prstGeom prst="rect">
            <a:avLst/>
          </a:prstGeom>
          <a:noFill/>
        </p:spPr>
        <p:txBody>
          <a:bodyPr wrap="square" lIns="91440" tIns="45720" rIns="91440" bIns="45720">
            <a:spAutoFit/>
          </a:bodyPr>
          <a:lstStyle/>
          <a:p>
            <a:pPr algn="ctr"/>
            <a:r>
              <a:rPr lang="nl-NL"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Tree>
    <p:extLst>
      <p:ext uri="{BB962C8B-B14F-4D97-AF65-F5344CB8AC3E}">
        <p14:creationId xmlns:p14="http://schemas.microsoft.com/office/powerpoint/2010/main" val="1890579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1"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45"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0DE6A92-CC0D-5547-8EB6-179E87225C29}"/>
              </a:ext>
            </a:extLst>
          </p:cNvPr>
          <p:cNvSpPr txBox="1">
            <a:spLocks/>
          </p:cNvSpPr>
          <p:nvPr/>
        </p:nvSpPr>
        <p:spPr>
          <a:xfrm>
            <a:off x="3773713" y="397046"/>
            <a:ext cx="8128001" cy="9099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De afdeling Praktijkonderwijs</a:t>
            </a:r>
          </a:p>
          <a:p>
            <a:pPr algn="ctr"/>
            <a:endParaRPr lang="nl-NL" sz="2400" dirty="0">
              <a:solidFill>
                <a:schemeClr val="bg1"/>
              </a:solidFill>
            </a:endParaRPr>
          </a:p>
        </p:txBody>
      </p:sp>
      <p:grpSp>
        <p:nvGrpSpPr>
          <p:cNvPr id="8" name="Groep 7">
            <a:extLst>
              <a:ext uri="{FF2B5EF4-FFF2-40B4-BE49-F238E27FC236}">
                <a16:creationId xmlns:a16="http://schemas.microsoft.com/office/drawing/2014/main" id="{C2B3D1BD-A923-8B4B-B719-623BFDED4986}"/>
              </a:ext>
            </a:extLst>
          </p:cNvPr>
          <p:cNvGrpSpPr/>
          <p:nvPr/>
        </p:nvGrpSpPr>
        <p:grpSpPr>
          <a:xfrm>
            <a:off x="9808067" y="6277814"/>
            <a:ext cx="1883866" cy="451468"/>
            <a:chOff x="9579117" y="6185050"/>
            <a:chExt cx="1883866" cy="451468"/>
          </a:xfrm>
        </p:grpSpPr>
        <p:sp>
          <p:nvSpPr>
            <p:cNvPr id="9" name="Titel 1">
              <a:extLst>
                <a:ext uri="{FF2B5EF4-FFF2-40B4-BE49-F238E27FC236}">
                  <a16:creationId xmlns:a16="http://schemas.microsoft.com/office/drawing/2014/main" id="{8F5A042A-2C20-5B45-ACFC-C072576B8E7C}"/>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10" name="Afbeelding 9" descr="Afbeelding met boom&#10;&#10;Automatisch gegenereerde beschrijving">
              <a:extLst>
                <a:ext uri="{FF2B5EF4-FFF2-40B4-BE49-F238E27FC236}">
                  <a16:creationId xmlns:a16="http://schemas.microsoft.com/office/drawing/2014/main" id="{72450875-7DA9-2C49-BE3C-6166BB2D1C3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18" name="Tekstvak 17">
            <a:extLst>
              <a:ext uri="{FF2B5EF4-FFF2-40B4-BE49-F238E27FC236}">
                <a16:creationId xmlns:a16="http://schemas.microsoft.com/office/drawing/2014/main" id="{2E069D61-6A8B-9240-814A-81B491429518}"/>
              </a:ext>
            </a:extLst>
          </p:cNvPr>
          <p:cNvSpPr txBox="1"/>
          <p:nvPr/>
        </p:nvSpPr>
        <p:spPr>
          <a:xfrm>
            <a:off x="4201083" y="1160927"/>
            <a:ext cx="7165235" cy="1754326"/>
          </a:xfrm>
          <a:prstGeom prst="rect">
            <a:avLst/>
          </a:prstGeom>
          <a:noFill/>
          <a:ln w="19050">
            <a:solidFill>
              <a:schemeClr val="accent5">
                <a:lumMod val="20000"/>
                <a:lumOff val="80000"/>
              </a:schemeClr>
            </a:solidFill>
          </a:ln>
        </p:spPr>
        <p:txBody>
          <a:bodyPr wrap="square" rtlCol="0">
            <a:spAutoFit/>
          </a:bodyPr>
          <a:lstStyle/>
          <a:p>
            <a:r>
              <a:rPr lang="nl-NL" dirty="0">
                <a:solidFill>
                  <a:schemeClr val="bg1"/>
                </a:solidFill>
              </a:rPr>
              <a:t>Leerjaar 1 en 2 (onderbouw):</a:t>
            </a:r>
          </a:p>
          <a:p>
            <a:r>
              <a:rPr lang="nl-NL" dirty="0">
                <a:solidFill>
                  <a:schemeClr val="bg1"/>
                </a:solidFill>
                <a:latin typeface="+mj-lt"/>
              </a:rPr>
              <a:t>Gericht op </a:t>
            </a:r>
            <a:r>
              <a:rPr lang="nl-NL" b="1" dirty="0">
                <a:solidFill>
                  <a:schemeClr val="bg1"/>
                </a:solidFill>
                <a:latin typeface="+mj-lt"/>
              </a:rPr>
              <a:t>zelfredzaamheid</a:t>
            </a:r>
            <a:r>
              <a:rPr lang="nl-NL" dirty="0">
                <a:solidFill>
                  <a:schemeClr val="bg1"/>
                </a:solidFill>
                <a:latin typeface="+mj-lt"/>
              </a:rPr>
              <a:t> en </a:t>
            </a:r>
            <a:r>
              <a:rPr lang="nl-NL" b="1" dirty="0">
                <a:solidFill>
                  <a:schemeClr val="bg1"/>
                </a:solidFill>
                <a:latin typeface="+mj-lt"/>
              </a:rPr>
              <a:t>arbeidstoeleiding</a:t>
            </a:r>
          </a:p>
          <a:p>
            <a:endParaRPr lang="nl-NL" dirty="0">
              <a:solidFill>
                <a:schemeClr val="bg1"/>
              </a:solidFill>
              <a:latin typeface="+mj-lt"/>
            </a:endParaRPr>
          </a:p>
          <a:p>
            <a:pPr marL="742950" lvl="1" indent="-285750">
              <a:buFont typeface="Courier New" panose="02070309020205020404" pitchFamily="49" charset="0"/>
              <a:buChar char="o"/>
            </a:pPr>
            <a:r>
              <a:rPr lang="nl-NL" dirty="0">
                <a:solidFill>
                  <a:schemeClr val="bg1"/>
                </a:solidFill>
                <a:latin typeface="+mj-lt"/>
              </a:rPr>
              <a:t>Groepen zijn maximaal 16 leerlingen groot,</a:t>
            </a:r>
          </a:p>
          <a:p>
            <a:pPr marL="742950" lvl="1" indent="-285750">
              <a:buFont typeface="Courier New" panose="02070309020205020404" pitchFamily="49" charset="0"/>
              <a:buChar char="o"/>
            </a:pPr>
            <a:r>
              <a:rPr lang="nl-NL" dirty="0">
                <a:solidFill>
                  <a:schemeClr val="bg1"/>
                </a:solidFill>
                <a:latin typeface="+mj-lt"/>
              </a:rPr>
              <a:t>Groepen hebben een vaste mentor,</a:t>
            </a:r>
          </a:p>
          <a:p>
            <a:pPr marL="742950" lvl="1" indent="-285750">
              <a:buFont typeface="Courier New" panose="02070309020205020404" pitchFamily="49" charset="0"/>
              <a:buChar char="o"/>
            </a:pPr>
            <a:r>
              <a:rPr lang="nl-NL" dirty="0">
                <a:solidFill>
                  <a:schemeClr val="bg1"/>
                </a:solidFill>
                <a:latin typeface="+mj-lt"/>
              </a:rPr>
              <a:t>Groepen krijgen zowel theorievakken als praktijkvakken.</a:t>
            </a:r>
          </a:p>
        </p:txBody>
      </p:sp>
      <p:sp>
        <p:nvSpPr>
          <p:cNvPr id="19" name="Rechthoek 18">
            <a:extLst>
              <a:ext uri="{FF2B5EF4-FFF2-40B4-BE49-F238E27FC236}">
                <a16:creationId xmlns:a16="http://schemas.microsoft.com/office/drawing/2014/main" id="{5D80159E-C824-F144-8728-C359F6A1F72C}"/>
              </a:ext>
            </a:extLst>
          </p:cNvPr>
          <p:cNvSpPr/>
          <p:nvPr/>
        </p:nvSpPr>
        <p:spPr>
          <a:xfrm>
            <a:off x="733772" y="3138493"/>
            <a:ext cx="2894799" cy="3139321"/>
          </a:xfrm>
          <a:prstGeom prst="rect">
            <a:avLst/>
          </a:prstGeom>
          <a:ln w="19050">
            <a:solidFill>
              <a:schemeClr val="accent5">
                <a:lumMod val="20000"/>
                <a:lumOff val="80000"/>
              </a:schemeClr>
            </a:solidFill>
          </a:ln>
        </p:spPr>
        <p:txBody>
          <a:bodyPr wrap="square">
            <a:spAutoFit/>
          </a:bodyPr>
          <a:lstStyle/>
          <a:p>
            <a:r>
              <a:rPr lang="nl-NL" dirty="0">
                <a:solidFill>
                  <a:schemeClr val="bg1"/>
                </a:solidFill>
              </a:rPr>
              <a:t>De theorievakken</a:t>
            </a:r>
            <a:r>
              <a:rPr lang="nl-NL" dirty="0" smtClean="0">
                <a:solidFill>
                  <a:schemeClr val="bg1"/>
                </a:solidFill>
              </a:rPr>
              <a:t>:</a:t>
            </a:r>
          </a:p>
          <a:p>
            <a:endParaRPr lang="nl-NL" dirty="0">
              <a:solidFill>
                <a:schemeClr val="bg1"/>
              </a:solidFill>
              <a:latin typeface="+mj-lt"/>
            </a:endParaRPr>
          </a:p>
          <a:p>
            <a:pPr marL="285750" indent="-285750">
              <a:buFont typeface="Arial" panose="020B0604020202020204" pitchFamily="34" charset="0"/>
              <a:buChar char="•"/>
            </a:pPr>
            <a:r>
              <a:rPr lang="nl-NL" dirty="0">
                <a:solidFill>
                  <a:schemeClr val="bg1"/>
                </a:solidFill>
                <a:latin typeface="+mj-lt"/>
              </a:rPr>
              <a:t>Nederlands,</a:t>
            </a:r>
          </a:p>
          <a:p>
            <a:pPr marL="285750" indent="-285750">
              <a:buFont typeface="Arial" panose="020B0604020202020204" pitchFamily="34" charset="0"/>
              <a:buChar char="•"/>
            </a:pPr>
            <a:r>
              <a:rPr lang="en-US" dirty="0">
                <a:solidFill>
                  <a:schemeClr val="bg1"/>
                </a:solidFill>
                <a:latin typeface="+mj-lt"/>
              </a:rPr>
              <a:t>Rekenen,</a:t>
            </a:r>
            <a:endParaRPr lang="nl-NL" dirty="0">
              <a:solidFill>
                <a:schemeClr val="bg1"/>
              </a:solidFill>
              <a:latin typeface="+mj-lt"/>
            </a:endParaRPr>
          </a:p>
          <a:p>
            <a:pPr marL="285750" indent="-285750">
              <a:buFont typeface="Arial" panose="020B0604020202020204" pitchFamily="34" charset="0"/>
              <a:buChar char="•"/>
            </a:pPr>
            <a:r>
              <a:rPr lang="nl-NL" dirty="0">
                <a:solidFill>
                  <a:schemeClr val="bg1"/>
                </a:solidFill>
                <a:latin typeface="+mj-lt"/>
              </a:rPr>
              <a:t>themalessen, </a:t>
            </a:r>
          </a:p>
          <a:p>
            <a:pPr marL="285750" indent="-285750">
              <a:buFont typeface="Arial" panose="020B0604020202020204" pitchFamily="34" charset="0"/>
              <a:buChar char="•"/>
            </a:pPr>
            <a:r>
              <a:rPr lang="nl-NL" dirty="0">
                <a:solidFill>
                  <a:schemeClr val="bg1"/>
                </a:solidFill>
                <a:latin typeface="+mj-lt"/>
              </a:rPr>
              <a:t>omgangskunde, </a:t>
            </a:r>
          </a:p>
          <a:p>
            <a:pPr marL="285750" indent="-285750">
              <a:buFont typeface="Arial" panose="020B0604020202020204" pitchFamily="34" charset="0"/>
              <a:buChar char="•"/>
            </a:pPr>
            <a:r>
              <a:rPr lang="nl-NL" dirty="0">
                <a:solidFill>
                  <a:schemeClr val="bg1"/>
                </a:solidFill>
                <a:latin typeface="+mj-lt"/>
              </a:rPr>
              <a:t>digitale vaardigheden, </a:t>
            </a:r>
          </a:p>
          <a:p>
            <a:pPr marL="285750" indent="-285750">
              <a:buFont typeface="Arial" panose="020B0604020202020204" pitchFamily="34" charset="0"/>
              <a:buChar char="•"/>
            </a:pPr>
            <a:r>
              <a:rPr lang="nl-NL" dirty="0">
                <a:solidFill>
                  <a:schemeClr val="bg1"/>
                </a:solidFill>
                <a:latin typeface="+mj-lt"/>
              </a:rPr>
              <a:t>dienstverlening &amp; handel, </a:t>
            </a:r>
          </a:p>
          <a:p>
            <a:pPr marL="285750" indent="-285750">
              <a:buFont typeface="Arial" panose="020B0604020202020204" pitchFamily="34" charset="0"/>
              <a:buChar char="•"/>
            </a:pPr>
            <a:r>
              <a:rPr lang="nl-NL" dirty="0">
                <a:solidFill>
                  <a:schemeClr val="bg1"/>
                </a:solidFill>
                <a:latin typeface="+mj-lt"/>
              </a:rPr>
              <a:t>Engels, </a:t>
            </a:r>
          </a:p>
          <a:p>
            <a:pPr marL="285750" indent="-285750">
              <a:buFont typeface="Arial" panose="020B0604020202020204" pitchFamily="34" charset="0"/>
              <a:buChar char="•"/>
            </a:pPr>
            <a:r>
              <a:rPr lang="nl-NL" dirty="0">
                <a:solidFill>
                  <a:schemeClr val="bg1"/>
                </a:solidFill>
                <a:latin typeface="+mj-lt"/>
              </a:rPr>
              <a:t>Maatwerk,</a:t>
            </a:r>
          </a:p>
          <a:p>
            <a:pPr marL="285750" indent="-285750">
              <a:buFont typeface="Arial" panose="020B0604020202020204" pitchFamily="34" charset="0"/>
              <a:buChar char="•"/>
            </a:pPr>
            <a:r>
              <a:rPr lang="nl-NL" dirty="0">
                <a:solidFill>
                  <a:schemeClr val="bg1"/>
                </a:solidFill>
                <a:latin typeface="+mj-lt"/>
              </a:rPr>
              <a:t>mens &amp; maatschappij.</a:t>
            </a:r>
          </a:p>
        </p:txBody>
      </p:sp>
      <p:sp>
        <p:nvSpPr>
          <p:cNvPr id="20" name="Rechthoek 19">
            <a:extLst>
              <a:ext uri="{FF2B5EF4-FFF2-40B4-BE49-F238E27FC236}">
                <a16:creationId xmlns:a16="http://schemas.microsoft.com/office/drawing/2014/main" id="{5ABC463E-F2B4-E24E-9BE9-A0B6F3980282}"/>
              </a:ext>
            </a:extLst>
          </p:cNvPr>
          <p:cNvSpPr/>
          <p:nvPr/>
        </p:nvSpPr>
        <p:spPr>
          <a:xfrm>
            <a:off x="4201083" y="3138492"/>
            <a:ext cx="2707718" cy="2957861"/>
          </a:xfrm>
          <a:prstGeom prst="rect">
            <a:avLst/>
          </a:prstGeom>
          <a:ln w="19050">
            <a:solidFill>
              <a:schemeClr val="accent5">
                <a:lumMod val="20000"/>
                <a:lumOff val="80000"/>
              </a:schemeClr>
            </a:solidFill>
          </a:ln>
        </p:spPr>
        <p:txBody>
          <a:bodyPr wrap="square">
            <a:spAutoFit/>
          </a:bodyPr>
          <a:lstStyle/>
          <a:p>
            <a:pPr>
              <a:lnSpc>
                <a:spcPct val="150000"/>
              </a:lnSpc>
            </a:pPr>
            <a:r>
              <a:rPr lang="nl-NL" dirty="0">
                <a:solidFill>
                  <a:schemeClr val="bg1"/>
                </a:solidFill>
              </a:rPr>
              <a:t>De praktijkvakken:</a:t>
            </a:r>
          </a:p>
          <a:p>
            <a:pPr marL="285750" indent="-285750">
              <a:lnSpc>
                <a:spcPct val="150000"/>
              </a:lnSpc>
              <a:buFont typeface="Arial" panose="020B0604020202020204" pitchFamily="34" charset="0"/>
              <a:buChar char="•"/>
            </a:pPr>
            <a:r>
              <a:rPr lang="nl-NL" dirty="0">
                <a:solidFill>
                  <a:schemeClr val="bg1"/>
                </a:solidFill>
                <a:latin typeface="+mj-lt"/>
              </a:rPr>
              <a:t>plant en dier, </a:t>
            </a:r>
          </a:p>
          <a:p>
            <a:pPr marL="285750" indent="-285750">
              <a:lnSpc>
                <a:spcPct val="150000"/>
              </a:lnSpc>
              <a:buFont typeface="Arial" panose="020B0604020202020204" pitchFamily="34" charset="0"/>
              <a:buChar char="•"/>
            </a:pPr>
            <a:r>
              <a:rPr lang="nl-NL" dirty="0">
                <a:solidFill>
                  <a:schemeClr val="bg1"/>
                </a:solidFill>
                <a:latin typeface="+mj-lt"/>
              </a:rPr>
              <a:t>techniek, </a:t>
            </a:r>
          </a:p>
          <a:p>
            <a:pPr marL="285750" indent="-285750">
              <a:lnSpc>
                <a:spcPct val="150000"/>
              </a:lnSpc>
              <a:buFont typeface="Arial" panose="020B0604020202020204" pitchFamily="34" charset="0"/>
              <a:buChar char="•"/>
            </a:pPr>
            <a:r>
              <a:rPr lang="nl-NL" dirty="0">
                <a:solidFill>
                  <a:schemeClr val="bg1"/>
                </a:solidFill>
                <a:latin typeface="+mj-lt"/>
              </a:rPr>
              <a:t>beeldende vorming, gymnastiek,</a:t>
            </a:r>
          </a:p>
          <a:p>
            <a:pPr marL="285750" indent="-285750">
              <a:lnSpc>
                <a:spcPct val="150000"/>
              </a:lnSpc>
              <a:buFont typeface="Arial" panose="020B0604020202020204" pitchFamily="34" charset="0"/>
              <a:buChar char="•"/>
            </a:pPr>
            <a:r>
              <a:rPr lang="nl-NL" dirty="0">
                <a:solidFill>
                  <a:schemeClr val="bg1"/>
                </a:solidFill>
                <a:latin typeface="+mj-lt"/>
              </a:rPr>
              <a:t>dienstverlening &amp; zorg,</a:t>
            </a:r>
          </a:p>
          <a:p>
            <a:pPr marL="285750" indent="-285750">
              <a:lnSpc>
                <a:spcPct val="150000"/>
              </a:lnSpc>
              <a:buFont typeface="Arial" panose="020B0604020202020204" pitchFamily="34" charset="0"/>
              <a:buChar char="•"/>
            </a:pPr>
            <a:r>
              <a:rPr lang="nl-NL" dirty="0">
                <a:solidFill>
                  <a:schemeClr val="bg1"/>
                </a:solidFill>
                <a:latin typeface="+mj-lt"/>
              </a:rPr>
              <a:t>Horeca.</a:t>
            </a:r>
          </a:p>
        </p:txBody>
      </p:sp>
      <p:sp>
        <p:nvSpPr>
          <p:cNvPr id="21" name="Rechthoek 20">
            <a:extLst>
              <a:ext uri="{FF2B5EF4-FFF2-40B4-BE49-F238E27FC236}">
                <a16:creationId xmlns:a16="http://schemas.microsoft.com/office/drawing/2014/main" id="{DECF404C-D00C-7D45-B137-A15B3BA6696A}"/>
              </a:ext>
            </a:extLst>
          </p:cNvPr>
          <p:cNvSpPr/>
          <p:nvPr/>
        </p:nvSpPr>
        <p:spPr>
          <a:xfrm>
            <a:off x="7352161" y="3138492"/>
            <a:ext cx="4339773" cy="2957861"/>
          </a:xfrm>
          <a:prstGeom prst="rect">
            <a:avLst/>
          </a:prstGeom>
          <a:ln w="19050">
            <a:solidFill>
              <a:schemeClr val="accent5">
                <a:lumMod val="20000"/>
                <a:lumOff val="80000"/>
              </a:schemeClr>
            </a:solidFill>
          </a:ln>
        </p:spPr>
        <p:txBody>
          <a:bodyPr wrap="square">
            <a:spAutoFit/>
          </a:bodyPr>
          <a:lstStyle/>
          <a:p>
            <a:r>
              <a:rPr lang="nl-NL" dirty="0">
                <a:solidFill>
                  <a:schemeClr val="bg1"/>
                </a:solidFill>
              </a:rPr>
              <a:t>In de onderbouw zijn de </a:t>
            </a:r>
            <a:r>
              <a:rPr lang="nl-NL" u="sng" dirty="0">
                <a:solidFill>
                  <a:schemeClr val="bg1"/>
                </a:solidFill>
              </a:rPr>
              <a:t>praktijkvakken</a:t>
            </a:r>
            <a:r>
              <a:rPr lang="nl-NL" dirty="0">
                <a:solidFill>
                  <a:schemeClr val="bg1"/>
                </a:solidFill>
              </a:rPr>
              <a:t> gericht op </a:t>
            </a:r>
            <a:r>
              <a:rPr lang="nl-NL" b="1" dirty="0">
                <a:solidFill>
                  <a:schemeClr val="bg1"/>
                </a:solidFill>
              </a:rPr>
              <a:t>zelfredzaamheid. </a:t>
            </a:r>
          </a:p>
          <a:p>
            <a:endParaRPr lang="nl-NL" b="1" dirty="0">
              <a:solidFill>
                <a:schemeClr val="bg1"/>
              </a:solidFill>
            </a:endParaRPr>
          </a:p>
          <a:p>
            <a:pPr marL="285750" indent="-285750">
              <a:lnSpc>
                <a:spcPct val="150000"/>
              </a:lnSpc>
              <a:buFont typeface="Arial" panose="020B0604020202020204" pitchFamily="34" charset="0"/>
              <a:buChar char="•"/>
            </a:pPr>
            <a:r>
              <a:rPr lang="nl-NL" dirty="0">
                <a:solidFill>
                  <a:schemeClr val="bg1"/>
                </a:solidFill>
                <a:latin typeface="+mj-lt"/>
              </a:rPr>
              <a:t>Koken voor het gezin,</a:t>
            </a:r>
          </a:p>
          <a:p>
            <a:pPr marL="285750" indent="-285750">
              <a:lnSpc>
                <a:spcPct val="150000"/>
              </a:lnSpc>
              <a:buFont typeface="Arial" panose="020B0604020202020204" pitchFamily="34" charset="0"/>
              <a:buChar char="•"/>
            </a:pPr>
            <a:r>
              <a:rPr lang="nl-NL" dirty="0">
                <a:solidFill>
                  <a:schemeClr val="bg1"/>
                </a:solidFill>
                <a:latin typeface="+mj-lt"/>
              </a:rPr>
              <a:t>Dieren en tuin kunnen verzorgen,</a:t>
            </a:r>
          </a:p>
          <a:p>
            <a:pPr marL="285750" indent="-285750">
              <a:lnSpc>
                <a:spcPct val="150000"/>
              </a:lnSpc>
              <a:buFont typeface="Arial" panose="020B0604020202020204" pitchFamily="34" charset="0"/>
              <a:buChar char="•"/>
            </a:pPr>
            <a:r>
              <a:rPr lang="nl-NL" dirty="0">
                <a:solidFill>
                  <a:schemeClr val="bg1"/>
                </a:solidFill>
                <a:latin typeface="+mj-lt"/>
              </a:rPr>
              <a:t>Kennis van hygiëne, lichaamsverzorging,</a:t>
            </a:r>
          </a:p>
          <a:p>
            <a:pPr marL="285750" indent="-285750">
              <a:lnSpc>
                <a:spcPct val="150000"/>
              </a:lnSpc>
              <a:buFont typeface="Arial" panose="020B0604020202020204" pitchFamily="34" charset="0"/>
              <a:buChar char="•"/>
            </a:pPr>
            <a:r>
              <a:rPr lang="nl-NL" dirty="0">
                <a:solidFill>
                  <a:schemeClr val="bg1"/>
                </a:solidFill>
                <a:latin typeface="+mj-lt"/>
              </a:rPr>
              <a:t>Reparaties in en om het huis,</a:t>
            </a:r>
          </a:p>
          <a:p>
            <a:pPr marL="285750" indent="-285750">
              <a:lnSpc>
                <a:spcPct val="150000"/>
              </a:lnSpc>
              <a:buFont typeface="Arial" panose="020B0604020202020204" pitchFamily="34" charset="0"/>
              <a:buChar char="•"/>
            </a:pPr>
            <a:r>
              <a:rPr lang="en-US" dirty="0">
                <a:solidFill>
                  <a:schemeClr val="bg1"/>
                </a:solidFill>
                <a:latin typeface="+mj-lt"/>
              </a:rPr>
              <a:t>Omgaan met geld.</a:t>
            </a:r>
            <a:endParaRPr lang="nl-NL" dirty="0">
              <a:solidFill>
                <a:schemeClr val="bg1"/>
              </a:solidFill>
              <a:latin typeface="+mj-lt"/>
            </a:endParaRPr>
          </a:p>
        </p:txBody>
      </p:sp>
      <p:pic>
        <p:nvPicPr>
          <p:cNvPr id="16388" name="Picture 4">
            <a:extLst>
              <a:ext uri="{FF2B5EF4-FFF2-40B4-BE49-F238E27FC236}">
                <a16:creationId xmlns:a16="http://schemas.microsoft.com/office/drawing/2014/main" id="{20174FF3-1059-A946-BBE3-AA286C30D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773" y="755928"/>
            <a:ext cx="2894798" cy="2171099"/>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2215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302C415-EAD1-7A4B-9CFF-7C995A075674}"/>
              </a:ext>
            </a:extLst>
          </p:cNvPr>
          <p:cNvSpPr txBox="1">
            <a:spLocks/>
          </p:cNvSpPr>
          <p:nvPr/>
        </p:nvSpPr>
        <p:spPr>
          <a:xfrm>
            <a:off x="174171" y="513157"/>
            <a:ext cx="11756572" cy="7060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       De afdeling Praktijkonderwijs</a:t>
            </a:r>
          </a:p>
        </p:txBody>
      </p:sp>
      <p:sp>
        <p:nvSpPr>
          <p:cNvPr id="4" name="Tekstvak 3">
            <a:extLst>
              <a:ext uri="{FF2B5EF4-FFF2-40B4-BE49-F238E27FC236}">
                <a16:creationId xmlns:a16="http://schemas.microsoft.com/office/drawing/2014/main" id="{243AAE53-26C3-804C-8ABC-6324A7A7C174}"/>
              </a:ext>
            </a:extLst>
          </p:cNvPr>
          <p:cNvSpPr txBox="1"/>
          <p:nvPr/>
        </p:nvSpPr>
        <p:spPr>
          <a:xfrm>
            <a:off x="528894" y="1388846"/>
            <a:ext cx="5494537" cy="4955203"/>
          </a:xfrm>
          <a:prstGeom prst="rect">
            <a:avLst/>
          </a:prstGeom>
          <a:noFill/>
          <a:ln w="19050">
            <a:solidFill>
              <a:schemeClr val="bg1"/>
            </a:solidFill>
          </a:ln>
        </p:spPr>
        <p:txBody>
          <a:bodyPr wrap="square" rtlCol="0">
            <a:spAutoFit/>
          </a:bodyPr>
          <a:lstStyle/>
          <a:p>
            <a:pPr algn="ctr"/>
            <a:r>
              <a:rPr lang="nl-NL" sz="1600" b="1" dirty="0">
                <a:solidFill>
                  <a:schemeClr val="bg1"/>
                </a:solidFill>
              </a:rPr>
              <a:t>STAGE</a:t>
            </a:r>
            <a:r>
              <a:rPr lang="nl-NL" sz="1600" dirty="0">
                <a:solidFill>
                  <a:schemeClr val="bg1"/>
                </a:solidFill>
              </a:rPr>
              <a:t>:</a:t>
            </a:r>
          </a:p>
          <a:p>
            <a:pPr algn="ctr"/>
            <a:r>
              <a:rPr lang="nl-NL" sz="1600" dirty="0">
                <a:solidFill>
                  <a:schemeClr val="bg1"/>
                </a:solidFill>
              </a:rPr>
              <a:t> leerlingen gaan al snel  stage ervaringen opdoen:</a:t>
            </a:r>
          </a:p>
          <a:p>
            <a:pPr algn="ctr"/>
            <a:endParaRPr lang="nl-NL" sz="1600" dirty="0">
              <a:solidFill>
                <a:schemeClr val="bg1"/>
              </a:solidFill>
            </a:endParaRPr>
          </a:p>
          <a:p>
            <a:r>
              <a:rPr lang="nl-NL" sz="1600" dirty="0">
                <a:solidFill>
                  <a:schemeClr val="bg1"/>
                </a:solidFill>
              </a:rPr>
              <a:t>Eerste helft tweede leerjaar en eerste helft derde leerjaar via:</a:t>
            </a:r>
          </a:p>
          <a:p>
            <a:pPr lvl="1">
              <a:lnSpc>
                <a:spcPct val="150000"/>
              </a:lnSpc>
            </a:pPr>
            <a:r>
              <a:rPr lang="nl-NL" sz="1600" b="1" dirty="0">
                <a:solidFill>
                  <a:schemeClr val="bg1"/>
                </a:solidFill>
              </a:rPr>
              <a:t>INTERNE STAGE </a:t>
            </a:r>
            <a:r>
              <a:rPr lang="nl-NL" sz="1600" dirty="0">
                <a:solidFill>
                  <a:schemeClr val="bg1"/>
                </a:solidFill>
              </a:rPr>
              <a:t>(in de school)</a:t>
            </a:r>
          </a:p>
          <a:p>
            <a:pPr marL="742950" lvl="1" indent="-285750">
              <a:buFont typeface="Arial" panose="020B0604020202020204" pitchFamily="34" charset="0"/>
              <a:buChar char="•"/>
            </a:pPr>
            <a:r>
              <a:rPr lang="nl-NL" sz="1600" dirty="0">
                <a:solidFill>
                  <a:schemeClr val="bg1"/>
                </a:solidFill>
              </a:rPr>
              <a:t>Kantine,</a:t>
            </a:r>
          </a:p>
          <a:p>
            <a:pPr marL="742950" lvl="1" indent="-285750">
              <a:buFont typeface="Arial" panose="020B0604020202020204" pitchFamily="34" charset="0"/>
              <a:buChar char="•"/>
            </a:pPr>
            <a:r>
              <a:rPr lang="nl-NL" sz="1600" dirty="0">
                <a:solidFill>
                  <a:schemeClr val="bg1"/>
                </a:solidFill>
              </a:rPr>
              <a:t>Buitendienst,</a:t>
            </a:r>
          </a:p>
          <a:p>
            <a:pPr marL="742950" lvl="1" indent="-285750">
              <a:buFont typeface="Arial" panose="020B0604020202020204" pitchFamily="34" charset="0"/>
              <a:buChar char="•"/>
            </a:pPr>
            <a:r>
              <a:rPr lang="nl-NL" sz="1600" dirty="0">
                <a:solidFill>
                  <a:schemeClr val="bg1"/>
                </a:solidFill>
              </a:rPr>
              <a:t>Facilitair.</a:t>
            </a:r>
          </a:p>
          <a:p>
            <a:pPr lvl="1"/>
            <a:endParaRPr lang="nl-NL" sz="900" dirty="0">
              <a:solidFill>
                <a:schemeClr val="bg1"/>
              </a:solidFill>
            </a:endParaRPr>
          </a:p>
          <a:p>
            <a:r>
              <a:rPr lang="nl-NL" sz="1600" dirty="0">
                <a:solidFill>
                  <a:schemeClr val="bg1"/>
                </a:solidFill>
              </a:rPr>
              <a:t>Tweede helft derde leerjaar via:</a:t>
            </a:r>
          </a:p>
          <a:p>
            <a:endParaRPr lang="nl-NL" sz="900" dirty="0">
              <a:solidFill>
                <a:schemeClr val="bg1"/>
              </a:solidFill>
            </a:endParaRPr>
          </a:p>
          <a:p>
            <a:pPr lvl="1"/>
            <a:r>
              <a:rPr lang="nl-NL" sz="1600" b="1" dirty="0">
                <a:solidFill>
                  <a:schemeClr val="bg1"/>
                </a:solidFill>
              </a:rPr>
              <a:t>LEERWERKPLEK</a:t>
            </a:r>
            <a:r>
              <a:rPr lang="nl-NL" sz="1600" dirty="0">
                <a:solidFill>
                  <a:schemeClr val="bg1"/>
                </a:solidFill>
              </a:rPr>
              <a:t> (buiten de school)</a:t>
            </a:r>
          </a:p>
          <a:p>
            <a:pPr marL="742950" lvl="1" indent="-285750">
              <a:buFont typeface="Arial" panose="020B0604020202020204" pitchFamily="34" charset="0"/>
              <a:buChar char="•"/>
            </a:pPr>
            <a:r>
              <a:rPr lang="nl-NL" sz="1600" dirty="0">
                <a:solidFill>
                  <a:schemeClr val="bg1"/>
                </a:solidFill>
              </a:rPr>
              <a:t>1 dag per week,</a:t>
            </a:r>
          </a:p>
          <a:p>
            <a:pPr marL="742950" lvl="1" indent="-285750">
              <a:buFont typeface="Arial" panose="020B0604020202020204" pitchFamily="34" charset="0"/>
              <a:buChar char="•"/>
            </a:pPr>
            <a:r>
              <a:rPr lang="nl-NL" sz="1600" dirty="0">
                <a:solidFill>
                  <a:schemeClr val="bg1"/>
                </a:solidFill>
              </a:rPr>
              <a:t>Doel: werkervaring opdoen.</a:t>
            </a:r>
          </a:p>
          <a:p>
            <a:pPr lvl="1"/>
            <a:endParaRPr lang="nl-NL" sz="900" dirty="0">
              <a:solidFill>
                <a:schemeClr val="bg1"/>
              </a:solidFill>
            </a:endParaRPr>
          </a:p>
          <a:p>
            <a:r>
              <a:rPr lang="nl-NL" sz="1600" dirty="0">
                <a:solidFill>
                  <a:schemeClr val="bg1"/>
                </a:solidFill>
              </a:rPr>
              <a:t>In de bovenbouw via:</a:t>
            </a:r>
          </a:p>
          <a:p>
            <a:endParaRPr lang="nl-NL" sz="900" dirty="0">
              <a:solidFill>
                <a:schemeClr val="bg1"/>
              </a:solidFill>
            </a:endParaRPr>
          </a:p>
          <a:p>
            <a:pPr lvl="1"/>
            <a:r>
              <a:rPr lang="nl-NL" sz="1600" dirty="0">
                <a:solidFill>
                  <a:schemeClr val="bg1"/>
                </a:solidFill>
              </a:rPr>
              <a:t>STAGE </a:t>
            </a:r>
          </a:p>
          <a:p>
            <a:pPr marL="742950" lvl="1" indent="-285750">
              <a:buFont typeface="Arial" panose="020B0604020202020204" pitchFamily="34" charset="0"/>
              <a:buChar char="•"/>
            </a:pPr>
            <a:r>
              <a:rPr lang="nl-NL" sz="1600" dirty="0">
                <a:solidFill>
                  <a:schemeClr val="bg1"/>
                </a:solidFill>
              </a:rPr>
              <a:t>2 dagen per week,</a:t>
            </a:r>
          </a:p>
          <a:p>
            <a:pPr marL="742950" lvl="1" indent="-285750">
              <a:buFont typeface="Arial" panose="020B0604020202020204" pitchFamily="34" charset="0"/>
              <a:buChar char="•"/>
            </a:pPr>
            <a:r>
              <a:rPr lang="nl-NL" sz="1600" dirty="0">
                <a:solidFill>
                  <a:schemeClr val="bg1"/>
                </a:solidFill>
              </a:rPr>
              <a:t>Bedrijf dat past bij sectorkeuze.</a:t>
            </a:r>
          </a:p>
          <a:p>
            <a:endParaRPr lang="nl-NL" sz="1600" dirty="0">
              <a:solidFill>
                <a:schemeClr val="bg1"/>
              </a:solidFill>
            </a:endParaRPr>
          </a:p>
        </p:txBody>
      </p:sp>
      <p:grpSp>
        <p:nvGrpSpPr>
          <p:cNvPr id="6" name="Groep 5">
            <a:extLst>
              <a:ext uri="{FF2B5EF4-FFF2-40B4-BE49-F238E27FC236}">
                <a16:creationId xmlns:a16="http://schemas.microsoft.com/office/drawing/2014/main" id="{868428DE-CDCE-ED44-939D-EF2CDC333871}"/>
              </a:ext>
            </a:extLst>
          </p:cNvPr>
          <p:cNvGrpSpPr/>
          <p:nvPr/>
        </p:nvGrpSpPr>
        <p:grpSpPr>
          <a:xfrm>
            <a:off x="9654764" y="6285487"/>
            <a:ext cx="1883866" cy="451468"/>
            <a:chOff x="9579117" y="6185050"/>
            <a:chExt cx="1883866" cy="451468"/>
          </a:xfrm>
        </p:grpSpPr>
        <p:sp>
          <p:nvSpPr>
            <p:cNvPr id="7" name="Titel 1">
              <a:extLst>
                <a:ext uri="{FF2B5EF4-FFF2-40B4-BE49-F238E27FC236}">
                  <a16:creationId xmlns:a16="http://schemas.microsoft.com/office/drawing/2014/main" id="{EA2935F3-654E-0441-8899-7E3F428585EF}"/>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8" name="Afbeelding 7" descr="Afbeelding met boom&#10;&#10;Automatisch gegenereerde beschrijving">
              <a:extLst>
                <a:ext uri="{FF2B5EF4-FFF2-40B4-BE49-F238E27FC236}">
                  <a16:creationId xmlns:a16="http://schemas.microsoft.com/office/drawing/2014/main" id="{7FA5FAD6-3863-B04B-B5A3-34CA8D359F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9" name="Tekstvak 8">
            <a:extLst>
              <a:ext uri="{FF2B5EF4-FFF2-40B4-BE49-F238E27FC236}">
                <a16:creationId xmlns:a16="http://schemas.microsoft.com/office/drawing/2014/main" id="{588D978C-4E50-514F-AE54-E407C92D3879}"/>
              </a:ext>
            </a:extLst>
          </p:cNvPr>
          <p:cNvSpPr txBox="1"/>
          <p:nvPr/>
        </p:nvSpPr>
        <p:spPr>
          <a:xfrm>
            <a:off x="6545489" y="1388846"/>
            <a:ext cx="4993141" cy="4770537"/>
          </a:xfrm>
          <a:prstGeom prst="rect">
            <a:avLst/>
          </a:prstGeom>
          <a:noFill/>
          <a:ln w="19050">
            <a:solidFill>
              <a:schemeClr val="bg1"/>
            </a:solidFill>
          </a:ln>
        </p:spPr>
        <p:txBody>
          <a:bodyPr wrap="square" rtlCol="0">
            <a:spAutoFit/>
          </a:bodyPr>
          <a:lstStyle/>
          <a:p>
            <a:pPr>
              <a:lnSpc>
                <a:spcPct val="150000"/>
              </a:lnSpc>
            </a:pPr>
            <a:r>
              <a:rPr lang="nl-NL" sz="1600" b="1" dirty="0">
                <a:solidFill>
                  <a:schemeClr val="bg1"/>
                </a:solidFill>
              </a:rPr>
              <a:t>Stage</a:t>
            </a:r>
            <a:r>
              <a:rPr lang="nl-NL" sz="1600" dirty="0">
                <a:solidFill>
                  <a:schemeClr val="bg1"/>
                </a:solidFill>
              </a:rPr>
              <a:t> in het 3</a:t>
            </a:r>
            <a:r>
              <a:rPr lang="nl-NL" sz="1600" baseline="30000" dirty="0">
                <a:solidFill>
                  <a:schemeClr val="bg1"/>
                </a:solidFill>
              </a:rPr>
              <a:t>e</a:t>
            </a:r>
            <a:r>
              <a:rPr lang="nl-NL" sz="1600" dirty="0">
                <a:solidFill>
                  <a:schemeClr val="bg1"/>
                </a:solidFill>
              </a:rPr>
              <a:t> leerjaar en bovenbouw:</a:t>
            </a:r>
          </a:p>
          <a:p>
            <a:pPr>
              <a:lnSpc>
                <a:spcPct val="150000"/>
              </a:lnSpc>
            </a:pPr>
            <a:endParaRPr lang="nl-NL" sz="1600" dirty="0">
              <a:solidFill>
                <a:schemeClr val="bg1"/>
              </a:solidFill>
            </a:endParaRPr>
          </a:p>
          <a:p>
            <a:pPr>
              <a:lnSpc>
                <a:spcPct val="150000"/>
              </a:lnSpc>
            </a:pPr>
            <a:r>
              <a:rPr lang="nl-NL" sz="1600" dirty="0">
                <a:solidFill>
                  <a:schemeClr val="bg1"/>
                </a:solidFill>
              </a:rPr>
              <a:t>Gericht op arbeidstoeleiding.</a:t>
            </a:r>
          </a:p>
          <a:p>
            <a:pPr marL="285750" indent="-285750">
              <a:lnSpc>
                <a:spcPct val="150000"/>
              </a:lnSpc>
              <a:buFont typeface="Arial" panose="020B0604020202020204" pitchFamily="34" charset="0"/>
              <a:buChar char="•"/>
            </a:pPr>
            <a:r>
              <a:rPr lang="nl-NL" sz="1600" dirty="0">
                <a:solidFill>
                  <a:schemeClr val="bg1"/>
                </a:solidFill>
              </a:rPr>
              <a:t>Nog steeds zowel theorie- en praktijkvakken </a:t>
            </a:r>
          </a:p>
          <a:p>
            <a:pPr>
              <a:lnSpc>
                <a:spcPct val="150000"/>
              </a:lnSpc>
            </a:pPr>
            <a:r>
              <a:rPr lang="nl-NL" sz="1600" b="1" dirty="0">
                <a:solidFill>
                  <a:schemeClr val="bg1"/>
                </a:solidFill>
              </a:rPr>
              <a:t>Sectorvakken</a:t>
            </a:r>
            <a:r>
              <a:rPr lang="nl-NL" sz="1600" dirty="0">
                <a:solidFill>
                  <a:schemeClr val="bg1"/>
                </a:solidFill>
              </a:rPr>
              <a:t>:</a:t>
            </a:r>
          </a:p>
          <a:p>
            <a:pPr marL="285750" indent="-285750">
              <a:lnSpc>
                <a:spcPct val="150000"/>
              </a:lnSpc>
              <a:buFont typeface="Arial" panose="020B0604020202020204" pitchFamily="34" charset="0"/>
              <a:buChar char="•"/>
            </a:pPr>
            <a:r>
              <a:rPr lang="nl-NL" sz="1600" dirty="0">
                <a:solidFill>
                  <a:schemeClr val="bg1"/>
                </a:solidFill>
              </a:rPr>
              <a:t>In derde klas kiezen tussen:</a:t>
            </a:r>
          </a:p>
          <a:p>
            <a:pPr marL="742950" lvl="1" indent="-285750">
              <a:lnSpc>
                <a:spcPct val="150000"/>
              </a:lnSpc>
              <a:buFont typeface="Wingdings" pitchFamily="2" charset="2"/>
              <a:buChar char="q"/>
            </a:pPr>
            <a:r>
              <a:rPr lang="nl-NL" sz="1600" dirty="0">
                <a:solidFill>
                  <a:schemeClr val="bg1"/>
                </a:solidFill>
              </a:rPr>
              <a:t> techniek en </a:t>
            </a:r>
          </a:p>
          <a:p>
            <a:pPr marL="742950" lvl="1" indent="-285750">
              <a:lnSpc>
                <a:spcPct val="150000"/>
              </a:lnSpc>
              <a:buFont typeface="Wingdings" pitchFamily="2" charset="2"/>
              <a:buChar char="q"/>
            </a:pPr>
            <a:r>
              <a:rPr lang="nl-NL" sz="1600" dirty="0">
                <a:solidFill>
                  <a:schemeClr val="bg1"/>
                </a:solidFill>
              </a:rPr>
              <a:t>dienstverlening &amp; zorg ,</a:t>
            </a:r>
          </a:p>
          <a:p>
            <a:pPr marL="285750" indent="-285750">
              <a:lnSpc>
                <a:spcPct val="150000"/>
              </a:lnSpc>
              <a:buFont typeface="Arial" panose="020B0604020202020204" pitchFamily="34" charset="0"/>
              <a:buChar char="•"/>
            </a:pPr>
            <a:r>
              <a:rPr lang="nl-NL" sz="1600" dirty="0">
                <a:solidFill>
                  <a:schemeClr val="bg1"/>
                </a:solidFill>
              </a:rPr>
              <a:t>Horeca en dienstverlening &amp;handel staan vast in het rooster,</a:t>
            </a:r>
          </a:p>
          <a:p>
            <a:pPr marL="285750" indent="-285750">
              <a:lnSpc>
                <a:spcPct val="150000"/>
              </a:lnSpc>
              <a:buFont typeface="Arial" panose="020B0604020202020204" pitchFamily="34" charset="0"/>
              <a:buChar char="•"/>
            </a:pPr>
            <a:r>
              <a:rPr lang="nl-NL" sz="1600" dirty="0">
                <a:solidFill>
                  <a:schemeClr val="bg1"/>
                </a:solidFill>
              </a:rPr>
              <a:t>In bovenbouw kiest de leerling 1 sector en gaat daarmee verder. </a:t>
            </a:r>
          </a:p>
          <a:p>
            <a:endParaRPr lang="nl-NL" sz="1600" dirty="0">
              <a:solidFill>
                <a:schemeClr val="bg1"/>
              </a:solidFill>
            </a:endParaRPr>
          </a:p>
        </p:txBody>
      </p:sp>
      <p:pic>
        <p:nvPicPr>
          <p:cNvPr id="10" name="Picture 2">
            <a:extLst>
              <a:ext uri="{FF2B5EF4-FFF2-40B4-BE49-F238E27FC236}">
                <a16:creationId xmlns:a16="http://schemas.microsoft.com/office/drawing/2014/main" id="{645F3B4C-3713-AD45-B1D3-715E9114C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08" y="482597"/>
            <a:ext cx="2409372" cy="722811"/>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5362" name="Picture 2" descr="psg (@psgpurmerend) | Twitter">
            <a:extLst>
              <a:ext uri="{FF2B5EF4-FFF2-40B4-BE49-F238E27FC236}">
                <a16:creationId xmlns:a16="http://schemas.microsoft.com/office/drawing/2014/main" id="{8CC0CA90-C841-6B4C-A641-F32D5C4F7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2658" y="2574675"/>
            <a:ext cx="1937657" cy="1291771"/>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576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wipe(up)">
                                      <p:cBhvr>
                                        <p:cTn id="10" dur="5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0BA0FF2A-CDC7-024F-A0B1-06F2BE05025A}"/>
              </a:ext>
            </a:extLst>
          </p:cNvPr>
          <p:cNvGrpSpPr/>
          <p:nvPr/>
        </p:nvGrpSpPr>
        <p:grpSpPr>
          <a:xfrm>
            <a:off x="2554514" y="374159"/>
            <a:ext cx="9112373" cy="6109681"/>
            <a:chOff x="2554514" y="374159"/>
            <a:chExt cx="9112373" cy="6109681"/>
          </a:xfrm>
        </p:grpSpPr>
        <p:pic>
          <p:nvPicPr>
            <p:cNvPr id="63" name="Afbeelding 62">
              <a:extLst>
                <a:ext uri="{FF2B5EF4-FFF2-40B4-BE49-F238E27FC236}">
                  <a16:creationId xmlns:a16="http://schemas.microsoft.com/office/drawing/2014/main" id="{4FC5D094-74FC-5C4A-9AEB-454D51E43DA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62804" y="374159"/>
              <a:ext cx="8104083" cy="6109681"/>
            </a:xfrm>
            <a:prstGeom prst="rect">
              <a:avLst/>
            </a:prstGeom>
            <a:ln w="19050">
              <a:solidFill>
                <a:schemeClr val="accent5">
                  <a:lumMod val="20000"/>
                  <a:lumOff val="80000"/>
                </a:schemeClr>
              </a:solidFill>
            </a:ln>
          </p:spPr>
        </p:pic>
        <p:sp>
          <p:nvSpPr>
            <p:cNvPr id="16" name="Tekstvak 15">
              <a:extLst>
                <a:ext uri="{FF2B5EF4-FFF2-40B4-BE49-F238E27FC236}">
                  <a16:creationId xmlns:a16="http://schemas.microsoft.com/office/drawing/2014/main" id="{2CAD1C73-E93F-F446-BDF1-7F7B6ECB14A4}"/>
                </a:ext>
              </a:extLst>
            </p:cNvPr>
            <p:cNvSpPr txBox="1"/>
            <p:nvPr/>
          </p:nvSpPr>
          <p:spPr>
            <a:xfrm>
              <a:off x="2554514" y="2685143"/>
              <a:ext cx="2554515" cy="2062103"/>
            </a:xfrm>
            <a:prstGeom prst="rect">
              <a:avLst/>
            </a:prstGeom>
            <a:solidFill>
              <a:schemeClr val="accent1">
                <a:lumMod val="50000"/>
              </a:schemeClr>
            </a:solidFill>
            <a:ln w="19050">
              <a:solidFill>
                <a:schemeClr val="accent5">
                  <a:lumMod val="20000"/>
                  <a:lumOff val="80000"/>
                </a:schemeClr>
              </a:solidFill>
            </a:ln>
          </p:spPr>
          <p:txBody>
            <a:bodyPr wrap="square" rtlCol="0">
              <a:spAutoFit/>
            </a:bodyPr>
            <a:lstStyle/>
            <a:p>
              <a:r>
                <a:rPr lang="nl-NL" sz="3200" dirty="0">
                  <a:solidFill>
                    <a:schemeClr val="bg1"/>
                  </a:solidFill>
                </a:rPr>
                <a:t>We nemen u mee door het hart van onze school</a:t>
              </a:r>
            </a:p>
          </p:txBody>
        </p:sp>
      </p:grpSp>
      <p:sp>
        <p:nvSpPr>
          <p:cNvPr id="2" name="Titel 1">
            <a:extLst>
              <a:ext uri="{FF2B5EF4-FFF2-40B4-BE49-F238E27FC236}">
                <a16:creationId xmlns:a16="http://schemas.microsoft.com/office/drawing/2014/main" id="{FDD40EC4-FAA0-5040-A495-181BB3408E93}"/>
              </a:ext>
            </a:extLst>
          </p:cNvPr>
          <p:cNvSpPr>
            <a:spLocks noGrp="1"/>
          </p:cNvSpPr>
          <p:nvPr>
            <p:ph type="ctrTitle"/>
          </p:nvPr>
        </p:nvSpPr>
        <p:spPr>
          <a:xfrm>
            <a:off x="359845" y="1390980"/>
            <a:ext cx="1883866" cy="451468"/>
          </a:xfrm>
          <a:solidFill>
            <a:schemeClr val="bg1"/>
          </a:solidFill>
        </p:spPr>
        <p:txBody>
          <a:bodyPr anchor="ctr" anchorCtr="0">
            <a:normAutofit/>
          </a:bodyPr>
          <a:lstStyle/>
          <a:p>
            <a:r>
              <a:rPr lang="nl-NL" sz="1200" dirty="0">
                <a:solidFill>
                  <a:schemeClr val="accent1">
                    <a:lumMod val="50000"/>
                  </a:schemeClr>
                </a:solidFill>
              </a:rPr>
              <a:t>             </a:t>
            </a:r>
            <a:r>
              <a:rPr lang="nl-NL" sz="1200" dirty="0">
                <a:solidFill>
                  <a:srgbClr val="0070C0"/>
                </a:solidFill>
              </a:rPr>
              <a:t>SG W.J.Bladergroen</a:t>
            </a:r>
          </a:p>
        </p:txBody>
      </p:sp>
      <p:pic>
        <p:nvPicPr>
          <p:cNvPr id="50" name="Afbeelding 49" descr="Afbeelding met boom&#10;&#10;Automatisch gegenereerde beschrijving">
            <a:extLst>
              <a:ext uri="{FF2B5EF4-FFF2-40B4-BE49-F238E27FC236}">
                <a16:creationId xmlns:a16="http://schemas.microsoft.com/office/drawing/2014/main" id="{FC980531-3723-574D-ADC4-3DFC1F33A78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2822" y="1456530"/>
            <a:ext cx="336309" cy="320368"/>
          </a:xfrm>
          <a:prstGeom prst="rect">
            <a:avLst/>
          </a:prstGeom>
        </p:spPr>
      </p:pic>
    </p:spTree>
    <p:extLst>
      <p:ext uri="{BB962C8B-B14F-4D97-AF65-F5344CB8AC3E}">
        <p14:creationId xmlns:p14="http://schemas.microsoft.com/office/powerpoint/2010/main" val="108351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29331A-5A3A-4449-836E-8A9AD28EC87F}"/>
              </a:ext>
            </a:extLst>
          </p:cNvPr>
          <p:cNvSpPr txBox="1">
            <a:spLocks/>
          </p:cNvSpPr>
          <p:nvPr/>
        </p:nvSpPr>
        <p:spPr>
          <a:xfrm>
            <a:off x="174171" y="513157"/>
            <a:ext cx="11756572" cy="7060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       De afdeling Praktijkonderwijs</a:t>
            </a:r>
          </a:p>
        </p:txBody>
      </p:sp>
      <p:grpSp>
        <p:nvGrpSpPr>
          <p:cNvPr id="3" name="Groep 2">
            <a:extLst>
              <a:ext uri="{FF2B5EF4-FFF2-40B4-BE49-F238E27FC236}">
                <a16:creationId xmlns:a16="http://schemas.microsoft.com/office/drawing/2014/main" id="{23AA83B9-0E33-4942-8AE4-D98E24789019}"/>
              </a:ext>
            </a:extLst>
          </p:cNvPr>
          <p:cNvGrpSpPr/>
          <p:nvPr/>
        </p:nvGrpSpPr>
        <p:grpSpPr>
          <a:xfrm>
            <a:off x="9945277" y="6316189"/>
            <a:ext cx="1883866" cy="451468"/>
            <a:chOff x="9579117" y="6185050"/>
            <a:chExt cx="1883866" cy="451468"/>
          </a:xfrm>
        </p:grpSpPr>
        <p:sp>
          <p:nvSpPr>
            <p:cNvPr id="4" name="Titel 1">
              <a:extLst>
                <a:ext uri="{FF2B5EF4-FFF2-40B4-BE49-F238E27FC236}">
                  <a16:creationId xmlns:a16="http://schemas.microsoft.com/office/drawing/2014/main" id="{41EED550-5825-8141-BF23-95FED1A84B3F}"/>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5" name="Afbeelding 4" descr="Afbeelding met boom&#10;&#10;Automatisch gegenereerde beschrijving">
              <a:extLst>
                <a:ext uri="{FF2B5EF4-FFF2-40B4-BE49-F238E27FC236}">
                  <a16:creationId xmlns:a16="http://schemas.microsoft.com/office/drawing/2014/main" id="{33ECFBCA-DD18-4942-AEFA-34F00A3CBCC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pic>
        <p:nvPicPr>
          <p:cNvPr id="6" name="Afbeelding 5">
            <a:extLst>
              <a:ext uri="{FF2B5EF4-FFF2-40B4-BE49-F238E27FC236}">
                <a16:creationId xmlns:a16="http://schemas.microsoft.com/office/drawing/2014/main" id="{1B661259-15E0-FE48-A390-A45087D61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87" y="1395337"/>
            <a:ext cx="5046914" cy="2838890"/>
          </a:xfrm>
          <a:prstGeom prst="rect">
            <a:avLst/>
          </a:prstGeom>
          <a:ln w="19050">
            <a:solidFill>
              <a:schemeClr val="accent5">
                <a:lumMod val="20000"/>
                <a:lumOff val="80000"/>
              </a:schemeClr>
            </a:solidFill>
          </a:ln>
        </p:spPr>
      </p:pic>
      <p:sp>
        <p:nvSpPr>
          <p:cNvPr id="7" name="Tekstvak 6">
            <a:extLst>
              <a:ext uri="{FF2B5EF4-FFF2-40B4-BE49-F238E27FC236}">
                <a16:creationId xmlns:a16="http://schemas.microsoft.com/office/drawing/2014/main" id="{E6475F9A-3369-3344-8C90-B3E2A8B3C479}"/>
              </a:ext>
            </a:extLst>
          </p:cNvPr>
          <p:cNvSpPr txBox="1"/>
          <p:nvPr/>
        </p:nvSpPr>
        <p:spPr>
          <a:xfrm>
            <a:off x="845887" y="4433719"/>
            <a:ext cx="5046914" cy="1169551"/>
          </a:xfrm>
          <a:prstGeom prst="rect">
            <a:avLst/>
          </a:prstGeom>
          <a:noFill/>
          <a:ln w="19050">
            <a:solidFill>
              <a:schemeClr val="accent5">
                <a:lumMod val="20000"/>
                <a:lumOff val="80000"/>
              </a:schemeClr>
            </a:solidFill>
          </a:ln>
        </p:spPr>
        <p:txBody>
          <a:bodyPr wrap="square" rtlCol="0">
            <a:spAutoFit/>
          </a:bodyPr>
          <a:lstStyle/>
          <a:p>
            <a:pPr algn="ctr"/>
            <a:r>
              <a:rPr lang="nl-NL" sz="3600" b="1" dirty="0">
                <a:solidFill>
                  <a:schemeClr val="bg1"/>
                </a:solidFill>
              </a:rPr>
              <a:t>DIPLOMA!</a:t>
            </a:r>
          </a:p>
          <a:p>
            <a:endParaRPr lang="nl-NL" b="1" dirty="0">
              <a:solidFill>
                <a:schemeClr val="bg1"/>
              </a:solidFill>
            </a:endParaRPr>
          </a:p>
          <a:p>
            <a:pPr algn="ctr"/>
            <a:r>
              <a:rPr lang="nl-NL" sz="1600" dirty="0">
                <a:solidFill>
                  <a:schemeClr val="bg1"/>
                </a:solidFill>
              </a:rPr>
              <a:t>Leerlingen sluiten de praktijkschool af met een diploma.</a:t>
            </a:r>
          </a:p>
        </p:txBody>
      </p:sp>
      <p:sp>
        <p:nvSpPr>
          <p:cNvPr id="8" name="Tekstvak 7">
            <a:extLst>
              <a:ext uri="{FF2B5EF4-FFF2-40B4-BE49-F238E27FC236}">
                <a16:creationId xmlns:a16="http://schemas.microsoft.com/office/drawing/2014/main" id="{E3197357-EDD3-F247-AC2B-1C760C2D099D}"/>
              </a:ext>
            </a:extLst>
          </p:cNvPr>
          <p:cNvSpPr txBox="1"/>
          <p:nvPr/>
        </p:nvSpPr>
        <p:spPr>
          <a:xfrm>
            <a:off x="6299199" y="1380823"/>
            <a:ext cx="5529944" cy="4773743"/>
          </a:xfrm>
          <a:prstGeom prst="rect">
            <a:avLst/>
          </a:prstGeom>
          <a:noFill/>
          <a:ln w="19050">
            <a:solidFill>
              <a:schemeClr val="accent5">
                <a:lumMod val="20000"/>
                <a:lumOff val="80000"/>
              </a:schemeClr>
            </a:solidFill>
          </a:ln>
        </p:spPr>
        <p:txBody>
          <a:bodyPr wrap="square" rtlCol="0">
            <a:spAutoFit/>
          </a:bodyPr>
          <a:lstStyle/>
          <a:p>
            <a:r>
              <a:rPr lang="nl-NL" sz="1600" dirty="0">
                <a:solidFill>
                  <a:schemeClr val="bg1"/>
                </a:solidFill>
              </a:rPr>
              <a:t>Voor alle leerlingen is een diploma haalbaar mits de leerling:</a:t>
            </a:r>
          </a:p>
          <a:p>
            <a:pPr marL="742950" lvl="1" indent="-285750">
              <a:lnSpc>
                <a:spcPct val="150000"/>
              </a:lnSpc>
              <a:buFont typeface="Arial" panose="020B0604020202020204" pitchFamily="34" charset="0"/>
              <a:buChar char="•"/>
            </a:pPr>
            <a:r>
              <a:rPr lang="nl-NL" sz="1600" dirty="0">
                <a:solidFill>
                  <a:schemeClr val="bg1"/>
                </a:solidFill>
              </a:rPr>
              <a:t>gemotiveerd is,</a:t>
            </a:r>
          </a:p>
          <a:p>
            <a:pPr marL="742950" lvl="1" indent="-285750">
              <a:lnSpc>
                <a:spcPct val="150000"/>
              </a:lnSpc>
              <a:buFont typeface="Arial" panose="020B0604020202020204" pitchFamily="34" charset="0"/>
              <a:buChar char="•"/>
            </a:pPr>
            <a:r>
              <a:rPr lang="nl-NL" sz="1600" dirty="0">
                <a:solidFill>
                  <a:schemeClr val="bg1"/>
                </a:solidFill>
              </a:rPr>
              <a:t>voldoende aanwezigheid is geweest,</a:t>
            </a:r>
          </a:p>
          <a:p>
            <a:pPr marL="742950" lvl="1" indent="-285750">
              <a:lnSpc>
                <a:spcPct val="150000"/>
              </a:lnSpc>
              <a:buFont typeface="Arial" panose="020B0604020202020204" pitchFamily="34" charset="0"/>
              <a:buChar char="•"/>
            </a:pPr>
            <a:r>
              <a:rPr lang="nl-NL" sz="1600" dirty="0">
                <a:solidFill>
                  <a:schemeClr val="bg1"/>
                </a:solidFill>
              </a:rPr>
              <a:t>De stages voldoende heeft doorlopen,</a:t>
            </a:r>
          </a:p>
          <a:p>
            <a:pPr marL="742950" lvl="1" indent="-285750">
              <a:lnSpc>
                <a:spcPct val="150000"/>
              </a:lnSpc>
              <a:buFont typeface="Arial" panose="020B0604020202020204" pitchFamily="34" charset="0"/>
              <a:buChar char="•"/>
            </a:pPr>
            <a:r>
              <a:rPr lang="nl-NL" sz="1600" dirty="0">
                <a:solidFill>
                  <a:schemeClr val="bg1"/>
                </a:solidFill>
              </a:rPr>
              <a:t>vooruitgang heeft laten zien bij rekenen en taal.</a:t>
            </a:r>
          </a:p>
          <a:p>
            <a:pPr marL="742950" lvl="1" indent="-285750">
              <a:lnSpc>
                <a:spcPct val="150000"/>
              </a:lnSpc>
              <a:buFont typeface="Arial" panose="020B0604020202020204" pitchFamily="34" charset="0"/>
              <a:buChar char="•"/>
            </a:pPr>
            <a:r>
              <a:rPr lang="nl-NL" sz="1600" dirty="0">
                <a:solidFill>
                  <a:schemeClr val="bg1"/>
                </a:solidFill>
              </a:rPr>
              <a:t>prestaties heeft laten zien bij praktijk en theorie vakken, door middel van proeven, bewijzen en certificaten.</a:t>
            </a:r>
          </a:p>
          <a:p>
            <a:pPr>
              <a:lnSpc>
                <a:spcPct val="150000"/>
              </a:lnSpc>
            </a:pPr>
            <a:r>
              <a:rPr lang="nl-NL" sz="1600" dirty="0">
                <a:solidFill>
                  <a:schemeClr val="bg1"/>
                </a:solidFill>
              </a:rPr>
              <a:t>Na de diplomering:</a:t>
            </a:r>
          </a:p>
          <a:p>
            <a:pPr marL="742950" lvl="1" indent="-285750">
              <a:lnSpc>
                <a:spcPct val="150000"/>
              </a:lnSpc>
              <a:buFont typeface="Arial" panose="020B0604020202020204" pitchFamily="34" charset="0"/>
              <a:buChar char="•"/>
            </a:pPr>
            <a:r>
              <a:rPr lang="nl-NL" sz="1600" dirty="0">
                <a:solidFill>
                  <a:schemeClr val="bg1"/>
                </a:solidFill>
              </a:rPr>
              <a:t>Entree opleiding intern op WJB </a:t>
            </a:r>
          </a:p>
          <a:p>
            <a:pPr lvl="2">
              <a:lnSpc>
                <a:spcPct val="150000"/>
              </a:lnSpc>
            </a:pPr>
            <a:r>
              <a:rPr lang="nl-NL" sz="1600" dirty="0">
                <a:solidFill>
                  <a:schemeClr val="bg1"/>
                </a:solidFill>
              </a:rPr>
              <a:t>(98% haalt niveau mbo 1),</a:t>
            </a:r>
          </a:p>
          <a:p>
            <a:pPr marL="742950" lvl="1" indent="-285750">
              <a:lnSpc>
                <a:spcPct val="150000"/>
              </a:lnSpc>
              <a:buFont typeface="Arial" panose="020B0604020202020204" pitchFamily="34" charset="0"/>
              <a:buChar char="•"/>
            </a:pPr>
            <a:r>
              <a:rPr lang="nl-NL" sz="1600" dirty="0">
                <a:solidFill>
                  <a:schemeClr val="bg1"/>
                </a:solidFill>
              </a:rPr>
              <a:t>Uitstroom naar werk.</a:t>
            </a:r>
          </a:p>
          <a:p>
            <a:pPr marL="285750" indent="-285750">
              <a:lnSpc>
                <a:spcPct val="150000"/>
              </a:lnSpc>
              <a:buFont typeface="Arial" panose="020B0604020202020204" pitchFamily="34" charset="0"/>
              <a:buChar char="•"/>
            </a:pPr>
            <a:endParaRPr lang="nl-NL" dirty="0">
              <a:solidFill>
                <a:schemeClr val="bg1"/>
              </a:solidFill>
            </a:endParaRPr>
          </a:p>
        </p:txBody>
      </p:sp>
      <p:sp>
        <p:nvSpPr>
          <p:cNvPr id="9" name="Rechthoek 8">
            <a:extLst>
              <a:ext uri="{FF2B5EF4-FFF2-40B4-BE49-F238E27FC236}">
                <a16:creationId xmlns:a16="http://schemas.microsoft.com/office/drawing/2014/main" id="{EC8F558F-40FA-6043-80EC-D48DA376521E}"/>
              </a:ext>
            </a:extLst>
          </p:cNvPr>
          <p:cNvSpPr/>
          <p:nvPr/>
        </p:nvSpPr>
        <p:spPr>
          <a:xfrm>
            <a:off x="10073739" y="4380392"/>
            <a:ext cx="1147278" cy="1569660"/>
          </a:xfrm>
          <a:prstGeom prst="rect">
            <a:avLst/>
          </a:prstGeom>
          <a:noFill/>
        </p:spPr>
        <p:txBody>
          <a:bodyPr wrap="square" lIns="91440" tIns="45720" rIns="91440" bIns="45720">
            <a:spAutoFit/>
          </a:bodyPr>
          <a:lstStyle/>
          <a:p>
            <a:pPr algn="ctr"/>
            <a:r>
              <a:rPr lang="nl-NL"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Tree>
    <p:extLst>
      <p:ext uri="{BB962C8B-B14F-4D97-AF65-F5344CB8AC3E}">
        <p14:creationId xmlns:p14="http://schemas.microsoft.com/office/powerpoint/2010/main" val="22286848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4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ppt_w</p:attrName>
                                        </p:attrNameLst>
                                      </p:cBhvr>
                                      <p:tavLst>
                                        <p:tav tm="0" fmla="#ppt_w*sin(2.5*pi*$)">
                                          <p:val>
                                            <p:fltVal val="0"/>
                                          </p:val>
                                        </p:tav>
                                        <p:tav tm="100000">
                                          <p:val>
                                            <p:fltVal val="1"/>
                                          </p:val>
                                        </p:tav>
                                      </p:tavLst>
                                    </p:anim>
                                    <p:anim calcmode="lin" valueType="num">
                                      <p:cBhvr>
                                        <p:cTn id="20"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E73A7-E274-0348-9A7B-1C9E4B903496}"/>
              </a:ext>
            </a:extLst>
          </p:cNvPr>
          <p:cNvSpPr txBox="1">
            <a:spLocks/>
          </p:cNvSpPr>
          <p:nvPr/>
        </p:nvSpPr>
        <p:spPr>
          <a:xfrm>
            <a:off x="174171" y="513157"/>
            <a:ext cx="11756572" cy="7060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       Dank voor uw aandacht</a:t>
            </a:r>
          </a:p>
        </p:txBody>
      </p:sp>
      <p:pic>
        <p:nvPicPr>
          <p:cNvPr id="3" name="Afbeelding 2" descr="Afbeelding met persoon, vasthouden, voorzijde, person&#10;&#10;Automatisch gegenereerde beschrijving">
            <a:extLst>
              <a:ext uri="{FF2B5EF4-FFF2-40B4-BE49-F238E27FC236}">
                <a16:creationId xmlns:a16="http://schemas.microsoft.com/office/drawing/2014/main" id="{12A76D34-5CE3-3F4C-AA03-3496C785EE61}"/>
              </a:ext>
            </a:extLst>
          </p:cNvPr>
          <p:cNvPicPr>
            <a:picLocks noChangeAspect="1"/>
          </p:cNvPicPr>
          <p:nvPr/>
        </p:nvPicPr>
        <p:blipFill>
          <a:blip r:embed="rId2"/>
          <a:stretch>
            <a:fillRect/>
          </a:stretch>
        </p:blipFill>
        <p:spPr>
          <a:xfrm>
            <a:off x="0" y="1239905"/>
            <a:ext cx="12192000" cy="2868706"/>
          </a:xfrm>
          <a:prstGeom prst="rect">
            <a:avLst/>
          </a:prstGeom>
        </p:spPr>
      </p:pic>
      <p:sp>
        <p:nvSpPr>
          <p:cNvPr id="5" name="Rechthoek 4">
            <a:extLst>
              <a:ext uri="{FF2B5EF4-FFF2-40B4-BE49-F238E27FC236}">
                <a16:creationId xmlns:a16="http://schemas.microsoft.com/office/drawing/2014/main" id="{FC2D1654-24B9-F841-8ECA-A2B25A13B4DF}"/>
              </a:ext>
            </a:extLst>
          </p:cNvPr>
          <p:cNvSpPr/>
          <p:nvPr/>
        </p:nvSpPr>
        <p:spPr>
          <a:xfrm>
            <a:off x="3304904" y="3647440"/>
            <a:ext cx="1959428" cy="13846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boom&#10;&#10;Automatisch gegenereerde beschrijving">
            <a:extLst>
              <a:ext uri="{FF2B5EF4-FFF2-40B4-BE49-F238E27FC236}">
                <a16:creationId xmlns:a16="http://schemas.microsoft.com/office/drawing/2014/main" id="{4C60D55E-8D75-DB47-9FDB-3F2777B7FE2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13119" y="3768272"/>
            <a:ext cx="1142998" cy="1142998"/>
          </a:xfrm>
          <a:prstGeom prst="rect">
            <a:avLst/>
          </a:prstGeom>
          <a:solidFill>
            <a:schemeClr val="bg1"/>
          </a:solidFill>
        </p:spPr>
      </p:pic>
      <p:sp>
        <p:nvSpPr>
          <p:cNvPr id="6" name="Rechthoek 5">
            <a:extLst>
              <a:ext uri="{FF2B5EF4-FFF2-40B4-BE49-F238E27FC236}">
                <a16:creationId xmlns:a16="http://schemas.microsoft.com/office/drawing/2014/main" id="{E586F806-6344-0947-B220-616800AEE8CD}"/>
              </a:ext>
            </a:extLst>
          </p:cNvPr>
          <p:cNvSpPr/>
          <p:nvPr/>
        </p:nvSpPr>
        <p:spPr>
          <a:xfrm>
            <a:off x="5230949" y="4385772"/>
            <a:ext cx="4866639" cy="646331"/>
          </a:xfrm>
          <a:prstGeom prst="rect">
            <a:avLst/>
          </a:prstGeom>
        </p:spPr>
        <p:txBody>
          <a:bodyPr wrap="square">
            <a:spAutoFit/>
          </a:bodyPr>
          <a:lstStyle/>
          <a:p>
            <a:r>
              <a:rPr lang="nl-NL" sz="3600" dirty="0">
                <a:solidFill>
                  <a:schemeClr val="bg1"/>
                </a:solidFill>
              </a:rPr>
              <a:t>SG W.J. Bladergroen</a:t>
            </a:r>
            <a:endParaRPr lang="nl-NL" sz="3600" dirty="0"/>
          </a:p>
        </p:txBody>
      </p:sp>
      <p:sp>
        <p:nvSpPr>
          <p:cNvPr id="7" name="Tekstvak 6">
            <a:extLst>
              <a:ext uri="{FF2B5EF4-FFF2-40B4-BE49-F238E27FC236}">
                <a16:creationId xmlns:a16="http://schemas.microsoft.com/office/drawing/2014/main" id="{65D68B8F-CBFA-4441-A6B3-D76C2D5EF003}"/>
              </a:ext>
            </a:extLst>
          </p:cNvPr>
          <p:cNvSpPr txBox="1"/>
          <p:nvPr/>
        </p:nvSpPr>
        <p:spPr>
          <a:xfrm>
            <a:off x="595085" y="5355287"/>
            <a:ext cx="11204881" cy="830997"/>
          </a:xfrm>
          <a:prstGeom prst="rect">
            <a:avLst/>
          </a:prstGeom>
          <a:noFill/>
        </p:spPr>
        <p:txBody>
          <a:bodyPr wrap="square" rtlCol="0">
            <a:spAutoFit/>
          </a:bodyPr>
          <a:lstStyle/>
          <a:p>
            <a:r>
              <a:rPr lang="nl-NL" sz="2400" dirty="0">
                <a:solidFill>
                  <a:schemeClr val="bg1"/>
                </a:solidFill>
                <a:latin typeface="+mj-lt"/>
              </a:rPr>
              <a:t>Op de volgende dia ziet u met wie u over welke afdeling contact op kunt nemen</a:t>
            </a:r>
          </a:p>
          <a:p>
            <a:r>
              <a:rPr lang="nl-NL" sz="2400" dirty="0">
                <a:solidFill>
                  <a:schemeClr val="bg1"/>
                </a:solidFill>
                <a:latin typeface="+mj-lt"/>
              </a:rPr>
              <a:t>voor al uw </a:t>
            </a:r>
            <a:r>
              <a:rPr lang="nl-NL" sz="2400" dirty="0" smtClean="0">
                <a:solidFill>
                  <a:schemeClr val="bg1"/>
                </a:solidFill>
                <a:latin typeface="+mj-lt"/>
              </a:rPr>
              <a:t>vragen.</a:t>
            </a:r>
            <a:endParaRPr lang="nl-NL" sz="2400" dirty="0">
              <a:solidFill>
                <a:schemeClr val="bg1"/>
              </a:solidFill>
              <a:latin typeface="+mj-lt"/>
            </a:endParaRPr>
          </a:p>
        </p:txBody>
      </p:sp>
      <p:grpSp>
        <p:nvGrpSpPr>
          <p:cNvPr id="9" name="Groep 8">
            <a:extLst>
              <a:ext uri="{FF2B5EF4-FFF2-40B4-BE49-F238E27FC236}">
                <a16:creationId xmlns:a16="http://schemas.microsoft.com/office/drawing/2014/main" id="{B9BF4676-3536-2340-832F-356FC52E3B52}"/>
              </a:ext>
            </a:extLst>
          </p:cNvPr>
          <p:cNvGrpSpPr/>
          <p:nvPr/>
        </p:nvGrpSpPr>
        <p:grpSpPr>
          <a:xfrm>
            <a:off x="9916100" y="6120734"/>
            <a:ext cx="1883866" cy="451468"/>
            <a:chOff x="9579117" y="6185050"/>
            <a:chExt cx="1883866" cy="451468"/>
          </a:xfrm>
        </p:grpSpPr>
        <p:sp>
          <p:nvSpPr>
            <p:cNvPr id="10" name="Titel 1">
              <a:extLst>
                <a:ext uri="{FF2B5EF4-FFF2-40B4-BE49-F238E27FC236}">
                  <a16:creationId xmlns:a16="http://schemas.microsoft.com/office/drawing/2014/main" id="{CB4D835B-A0A3-FC4E-BF91-02FCEEB2DAE6}"/>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11" name="Afbeelding 10" descr="Afbeelding met boom&#10;&#10;Automatisch gegenereerde beschrijving">
              <a:extLst>
                <a:ext uri="{FF2B5EF4-FFF2-40B4-BE49-F238E27FC236}">
                  <a16:creationId xmlns:a16="http://schemas.microsoft.com/office/drawing/2014/main" id="{F4080C94-7E7D-9749-AFAE-E88B6626B70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Tree>
    <p:extLst>
      <p:ext uri="{BB962C8B-B14F-4D97-AF65-F5344CB8AC3E}">
        <p14:creationId xmlns:p14="http://schemas.microsoft.com/office/powerpoint/2010/main" val="2627769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96700713-02B6-2648-81AE-81E14053EB84}"/>
              </a:ext>
            </a:extLst>
          </p:cNvPr>
          <p:cNvGrpSpPr/>
          <p:nvPr/>
        </p:nvGrpSpPr>
        <p:grpSpPr>
          <a:xfrm>
            <a:off x="625007" y="513274"/>
            <a:ext cx="2348766" cy="1937078"/>
            <a:chOff x="757990" y="1343669"/>
            <a:chExt cx="4177381" cy="3445176"/>
          </a:xfrm>
        </p:grpSpPr>
        <p:pic>
          <p:nvPicPr>
            <p:cNvPr id="3" name="Picture 4">
              <a:extLst>
                <a:ext uri="{FF2B5EF4-FFF2-40B4-BE49-F238E27FC236}">
                  <a16:creationId xmlns:a16="http://schemas.microsoft.com/office/drawing/2014/main" id="{B04DCE46-BBBB-C043-AAAD-06E57E0BC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90" y="1343669"/>
              <a:ext cx="4177381" cy="2350389"/>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9AD1053-126C-E545-83D8-7B9FEBEC7108}"/>
                </a:ext>
              </a:extLst>
            </p:cNvPr>
            <p:cNvSpPr txBox="1"/>
            <p:nvPr/>
          </p:nvSpPr>
          <p:spPr>
            <a:xfrm>
              <a:off x="757992" y="3694058"/>
              <a:ext cx="4177379" cy="1094787"/>
            </a:xfrm>
            <a:prstGeom prst="rect">
              <a:avLst/>
            </a:prstGeom>
            <a:noFill/>
            <a:ln>
              <a:noFill/>
            </a:ln>
          </p:spPr>
          <p:txBody>
            <a:bodyPr wrap="square" rtlCol="0">
              <a:spAutoFit/>
            </a:bodyPr>
            <a:lstStyle/>
            <a:p>
              <a:pPr algn="ctr"/>
              <a:r>
                <a:rPr lang="nl-NL" sz="2000" dirty="0">
                  <a:solidFill>
                    <a:schemeClr val="bg1"/>
                  </a:solidFill>
                </a:rPr>
                <a:t>VMBO</a:t>
              </a:r>
              <a:r>
                <a:rPr lang="nl-NL" sz="1400" dirty="0">
                  <a:solidFill>
                    <a:schemeClr val="bg1"/>
                  </a:solidFill>
                </a:rPr>
                <a:t> met extra ondersteuning en begeleiding</a:t>
              </a:r>
            </a:p>
          </p:txBody>
        </p:sp>
      </p:grpSp>
      <p:grpSp>
        <p:nvGrpSpPr>
          <p:cNvPr id="5" name="Groep 4">
            <a:extLst>
              <a:ext uri="{FF2B5EF4-FFF2-40B4-BE49-F238E27FC236}">
                <a16:creationId xmlns:a16="http://schemas.microsoft.com/office/drawing/2014/main" id="{B89CFD4B-30D4-ED47-AA58-5ADAE8524CFA}"/>
              </a:ext>
            </a:extLst>
          </p:cNvPr>
          <p:cNvGrpSpPr/>
          <p:nvPr/>
        </p:nvGrpSpPr>
        <p:grpSpPr>
          <a:xfrm>
            <a:off x="589340" y="4652540"/>
            <a:ext cx="2384432" cy="1668359"/>
            <a:chOff x="5333425" y="1293621"/>
            <a:chExt cx="4111107" cy="2876494"/>
          </a:xfrm>
        </p:grpSpPr>
        <p:pic>
          <p:nvPicPr>
            <p:cNvPr id="6" name="Picture 2" descr="Praktijkonderwijs">
              <a:extLst>
                <a:ext uri="{FF2B5EF4-FFF2-40B4-BE49-F238E27FC236}">
                  <a16:creationId xmlns:a16="http://schemas.microsoft.com/office/drawing/2014/main" id="{0C4FF30D-7E5F-104A-815E-D2BD5E421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425" y="1293621"/>
              <a:ext cx="4111107" cy="2454079"/>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56624B58-2C45-F64B-BCB4-C3E48A5AD7BD}"/>
                </a:ext>
              </a:extLst>
            </p:cNvPr>
            <p:cNvSpPr txBox="1"/>
            <p:nvPr/>
          </p:nvSpPr>
          <p:spPr>
            <a:xfrm>
              <a:off x="5333425" y="3800783"/>
              <a:ext cx="4111107" cy="369332"/>
            </a:xfrm>
            <a:prstGeom prst="rect">
              <a:avLst/>
            </a:prstGeom>
            <a:noFill/>
            <a:ln>
              <a:noFill/>
            </a:ln>
          </p:spPr>
          <p:txBody>
            <a:bodyPr wrap="square" rtlCol="0">
              <a:spAutoFit/>
            </a:bodyPr>
            <a:lstStyle/>
            <a:p>
              <a:pPr algn="ctr"/>
              <a:r>
                <a:rPr lang="nl-NL" dirty="0">
                  <a:solidFill>
                    <a:schemeClr val="bg1"/>
                  </a:solidFill>
                </a:rPr>
                <a:t>PRAKTIJKONDERWIJS</a:t>
              </a:r>
            </a:p>
          </p:txBody>
        </p:sp>
      </p:grpSp>
      <p:grpSp>
        <p:nvGrpSpPr>
          <p:cNvPr id="8" name="Groep 7">
            <a:extLst>
              <a:ext uri="{FF2B5EF4-FFF2-40B4-BE49-F238E27FC236}">
                <a16:creationId xmlns:a16="http://schemas.microsoft.com/office/drawing/2014/main" id="{B686AC08-7F05-D54D-A25A-C750F6C2252A}"/>
              </a:ext>
            </a:extLst>
          </p:cNvPr>
          <p:cNvGrpSpPr/>
          <p:nvPr/>
        </p:nvGrpSpPr>
        <p:grpSpPr>
          <a:xfrm>
            <a:off x="625007" y="2475228"/>
            <a:ext cx="2348765" cy="1639331"/>
            <a:chOff x="7599345" y="1365628"/>
            <a:chExt cx="3535996" cy="2467965"/>
          </a:xfrm>
        </p:grpSpPr>
        <p:pic>
          <p:nvPicPr>
            <p:cNvPr id="9" name="Afbeelding 8" descr="Afbeelding met binnen, persoon, computer, computer&#10;&#10;Automatisch gegenereerde beschrijving">
              <a:extLst>
                <a:ext uri="{FF2B5EF4-FFF2-40B4-BE49-F238E27FC236}">
                  <a16:creationId xmlns:a16="http://schemas.microsoft.com/office/drawing/2014/main" id="{6BACF7AF-B38E-0C46-BC8A-96BE83467DB5}"/>
                </a:ext>
              </a:extLst>
            </p:cNvPr>
            <p:cNvPicPr>
              <a:picLocks noChangeAspect="1"/>
            </p:cNvPicPr>
            <p:nvPr/>
          </p:nvPicPr>
          <p:blipFill>
            <a:blip r:embed="rId4"/>
            <a:stretch>
              <a:fillRect/>
            </a:stretch>
          </p:blipFill>
          <p:spPr>
            <a:xfrm>
              <a:off x="7599345" y="1365628"/>
              <a:ext cx="3535996" cy="2085331"/>
            </a:xfrm>
            <a:prstGeom prst="rect">
              <a:avLst/>
            </a:prstGeom>
            <a:ln w="19050">
              <a:solidFill>
                <a:schemeClr val="accent5">
                  <a:lumMod val="20000"/>
                  <a:lumOff val="80000"/>
                </a:schemeClr>
              </a:solidFill>
            </a:ln>
          </p:spPr>
        </p:pic>
        <p:sp>
          <p:nvSpPr>
            <p:cNvPr id="10" name="Tekstvak 9">
              <a:extLst>
                <a:ext uri="{FF2B5EF4-FFF2-40B4-BE49-F238E27FC236}">
                  <a16:creationId xmlns:a16="http://schemas.microsoft.com/office/drawing/2014/main" id="{397A96E7-1EEC-864A-813D-61F532A1DE97}"/>
                </a:ext>
              </a:extLst>
            </p:cNvPr>
            <p:cNvSpPr txBox="1"/>
            <p:nvPr/>
          </p:nvSpPr>
          <p:spPr>
            <a:xfrm>
              <a:off x="7599345" y="3464261"/>
              <a:ext cx="3535996" cy="369332"/>
            </a:xfrm>
            <a:prstGeom prst="rect">
              <a:avLst/>
            </a:prstGeom>
            <a:noFill/>
            <a:ln>
              <a:noFill/>
            </a:ln>
          </p:spPr>
          <p:txBody>
            <a:bodyPr wrap="square" rtlCol="0">
              <a:spAutoFit/>
            </a:bodyPr>
            <a:lstStyle/>
            <a:p>
              <a:pPr algn="ctr"/>
              <a:r>
                <a:rPr lang="nl-NL" dirty="0">
                  <a:solidFill>
                    <a:schemeClr val="bg1"/>
                  </a:solidFill>
                </a:rPr>
                <a:t>ISK</a:t>
              </a:r>
            </a:p>
          </p:txBody>
        </p:sp>
      </p:grpSp>
      <p:sp>
        <p:nvSpPr>
          <p:cNvPr id="11" name="Rechthoek 10">
            <a:extLst>
              <a:ext uri="{FF2B5EF4-FFF2-40B4-BE49-F238E27FC236}">
                <a16:creationId xmlns:a16="http://schemas.microsoft.com/office/drawing/2014/main" id="{622FF326-1971-3043-815E-311BA06BE33F}"/>
              </a:ext>
            </a:extLst>
          </p:cNvPr>
          <p:cNvSpPr/>
          <p:nvPr/>
        </p:nvSpPr>
        <p:spPr>
          <a:xfrm>
            <a:off x="478971" y="362858"/>
            <a:ext cx="6437087" cy="3889828"/>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8B1B8587-F465-3F4D-B184-C392A09A38C3}"/>
              </a:ext>
            </a:extLst>
          </p:cNvPr>
          <p:cNvSpPr/>
          <p:nvPr/>
        </p:nvSpPr>
        <p:spPr>
          <a:xfrm>
            <a:off x="471713" y="4403102"/>
            <a:ext cx="6437087" cy="2092040"/>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B77E04B8-1F45-A34D-BF44-4CAE86EBDD43}"/>
              </a:ext>
            </a:extLst>
          </p:cNvPr>
          <p:cNvSpPr txBox="1"/>
          <p:nvPr/>
        </p:nvSpPr>
        <p:spPr>
          <a:xfrm>
            <a:off x="3251201" y="513274"/>
            <a:ext cx="3439886" cy="3170099"/>
          </a:xfrm>
          <a:prstGeom prst="rect">
            <a:avLst/>
          </a:prstGeom>
          <a:noFill/>
        </p:spPr>
        <p:txBody>
          <a:bodyPr wrap="square" rtlCol="0">
            <a:spAutoFit/>
          </a:bodyPr>
          <a:lstStyle/>
          <a:p>
            <a:r>
              <a:rPr lang="nl-NL" sz="2000" dirty="0">
                <a:solidFill>
                  <a:schemeClr val="bg1"/>
                </a:solidFill>
              </a:rPr>
              <a:t>Voor de afdelingen vmbo en ISK:</a:t>
            </a:r>
          </a:p>
          <a:p>
            <a:endParaRPr lang="nl-NL" sz="2000" dirty="0">
              <a:solidFill>
                <a:schemeClr val="bg1"/>
              </a:solidFill>
            </a:endParaRPr>
          </a:p>
          <a:p>
            <a:r>
              <a:rPr lang="nl-NL" sz="2000" dirty="0">
                <a:solidFill>
                  <a:schemeClr val="bg1"/>
                </a:solidFill>
              </a:rPr>
              <a:t>Mevrouw M. Bremer </a:t>
            </a:r>
          </a:p>
          <a:p>
            <a:endParaRPr lang="nl-NL" sz="2000" dirty="0">
              <a:solidFill>
                <a:schemeClr val="bg1"/>
              </a:solidFill>
            </a:endParaRPr>
          </a:p>
          <a:p>
            <a:r>
              <a:rPr lang="nl-NL" sz="2000" dirty="0" err="1">
                <a:solidFill>
                  <a:schemeClr val="bg1"/>
                </a:solidFill>
              </a:rPr>
              <a:t>Bmr@psg.nl</a:t>
            </a:r>
            <a:endParaRPr lang="nl-NL" sz="2000" dirty="0">
              <a:solidFill>
                <a:schemeClr val="bg1"/>
              </a:solidFill>
            </a:endParaRPr>
          </a:p>
          <a:p>
            <a:endParaRPr lang="nl-NL" sz="2000" dirty="0">
              <a:solidFill>
                <a:schemeClr val="bg1"/>
              </a:solidFill>
            </a:endParaRPr>
          </a:p>
          <a:p>
            <a:r>
              <a:rPr lang="nl-NL" sz="2000" dirty="0">
                <a:solidFill>
                  <a:schemeClr val="bg1"/>
                </a:solidFill>
              </a:rPr>
              <a:t>0299 -</a:t>
            </a:r>
            <a:r>
              <a:rPr lang="nl-NL" sz="2000" dirty="0" smtClean="0">
                <a:solidFill>
                  <a:schemeClr val="bg1"/>
                </a:solidFill>
              </a:rPr>
              <a:t>314920</a:t>
            </a:r>
          </a:p>
          <a:p>
            <a:endParaRPr lang="en-US" sz="2000" dirty="0">
              <a:solidFill>
                <a:schemeClr val="bg1"/>
              </a:solidFill>
            </a:endParaRPr>
          </a:p>
          <a:p>
            <a:endParaRPr lang="nl-NL" sz="2000" dirty="0">
              <a:solidFill>
                <a:schemeClr val="bg1"/>
              </a:solidFill>
            </a:endParaRPr>
          </a:p>
        </p:txBody>
      </p:sp>
      <p:grpSp>
        <p:nvGrpSpPr>
          <p:cNvPr id="18" name="Groep 17">
            <a:extLst>
              <a:ext uri="{FF2B5EF4-FFF2-40B4-BE49-F238E27FC236}">
                <a16:creationId xmlns:a16="http://schemas.microsoft.com/office/drawing/2014/main" id="{8FA72D12-032D-BC4B-BC2D-81399411E8B0}"/>
              </a:ext>
            </a:extLst>
          </p:cNvPr>
          <p:cNvGrpSpPr/>
          <p:nvPr/>
        </p:nvGrpSpPr>
        <p:grpSpPr>
          <a:xfrm>
            <a:off x="10017848" y="6043674"/>
            <a:ext cx="1883866" cy="451468"/>
            <a:chOff x="9579117" y="6185050"/>
            <a:chExt cx="1883866" cy="451468"/>
          </a:xfrm>
        </p:grpSpPr>
        <p:sp>
          <p:nvSpPr>
            <p:cNvPr id="19" name="Titel 1">
              <a:extLst>
                <a:ext uri="{FF2B5EF4-FFF2-40B4-BE49-F238E27FC236}">
                  <a16:creationId xmlns:a16="http://schemas.microsoft.com/office/drawing/2014/main" id="{9D9D4859-C8CB-E34E-A170-8C1EBAD1EEDF}"/>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20" name="Afbeelding 19" descr="Afbeelding met boom&#10;&#10;Automatisch gegenereerde beschrijving">
              <a:extLst>
                <a:ext uri="{FF2B5EF4-FFF2-40B4-BE49-F238E27FC236}">
                  <a16:creationId xmlns:a16="http://schemas.microsoft.com/office/drawing/2014/main" id="{726604CD-B4E6-2D4F-951C-2C3216BEF5B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21" name="Tekstvak 20">
            <a:extLst>
              <a:ext uri="{FF2B5EF4-FFF2-40B4-BE49-F238E27FC236}">
                <a16:creationId xmlns:a16="http://schemas.microsoft.com/office/drawing/2014/main" id="{50AE89DA-5C97-FA45-8C6E-5DA424E599E1}"/>
              </a:ext>
            </a:extLst>
          </p:cNvPr>
          <p:cNvSpPr txBox="1"/>
          <p:nvPr/>
        </p:nvSpPr>
        <p:spPr>
          <a:xfrm>
            <a:off x="3221343" y="4533732"/>
            <a:ext cx="3439886" cy="1938992"/>
          </a:xfrm>
          <a:prstGeom prst="rect">
            <a:avLst/>
          </a:prstGeom>
          <a:noFill/>
        </p:spPr>
        <p:txBody>
          <a:bodyPr wrap="square" rtlCol="0">
            <a:spAutoFit/>
          </a:bodyPr>
          <a:lstStyle/>
          <a:p>
            <a:r>
              <a:rPr lang="nl-NL" sz="2000" dirty="0">
                <a:solidFill>
                  <a:schemeClr val="bg1"/>
                </a:solidFill>
              </a:rPr>
              <a:t>Voor de afdeling praktijkonderwijs:</a:t>
            </a:r>
          </a:p>
          <a:p>
            <a:endParaRPr lang="nl-NL" sz="2000" dirty="0">
              <a:solidFill>
                <a:schemeClr val="bg1"/>
              </a:solidFill>
            </a:endParaRPr>
          </a:p>
          <a:p>
            <a:r>
              <a:rPr lang="nl-NL" sz="2000" dirty="0">
                <a:solidFill>
                  <a:schemeClr val="bg1"/>
                </a:solidFill>
              </a:rPr>
              <a:t>Meneer  M. </a:t>
            </a:r>
            <a:r>
              <a:rPr lang="nl-NL" sz="2000" dirty="0" err="1" smtClean="0">
                <a:solidFill>
                  <a:schemeClr val="bg1"/>
                </a:solidFill>
              </a:rPr>
              <a:t>Meerhoff</a:t>
            </a:r>
            <a:r>
              <a:rPr lang="nl-NL" sz="2000" dirty="0" smtClean="0">
                <a:solidFill>
                  <a:schemeClr val="bg1"/>
                </a:solidFill>
              </a:rPr>
              <a:t> </a:t>
            </a:r>
            <a:endParaRPr lang="nl-NL" sz="2000" dirty="0">
              <a:solidFill>
                <a:schemeClr val="bg1"/>
              </a:solidFill>
            </a:endParaRPr>
          </a:p>
          <a:p>
            <a:r>
              <a:rPr lang="nl-NL" sz="2000" dirty="0" err="1">
                <a:solidFill>
                  <a:schemeClr val="bg1"/>
                </a:solidFill>
              </a:rPr>
              <a:t>Meh@psg.nl</a:t>
            </a:r>
            <a:endParaRPr lang="nl-NL" sz="2000" dirty="0">
              <a:solidFill>
                <a:schemeClr val="bg1"/>
              </a:solidFill>
            </a:endParaRPr>
          </a:p>
          <a:p>
            <a:r>
              <a:rPr lang="nl-NL" sz="2000" dirty="0">
                <a:solidFill>
                  <a:schemeClr val="bg1"/>
                </a:solidFill>
              </a:rPr>
              <a:t>0299 -314920</a:t>
            </a:r>
          </a:p>
        </p:txBody>
      </p:sp>
      <p:sp>
        <p:nvSpPr>
          <p:cNvPr id="22" name="Rechthoek 21">
            <a:extLst>
              <a:ext uri="{FF2B5EF4-FFF2-40B4-BE49-F238E27FC236}">
                <a16:creationId xmlns:a16="http://schemas.microsoft.com/office/drawing/2014/main" id="{A2FB9B82-F8BE-BF4C-9993-0AC13BC1EDDF}"/>
              </a:ext>
            </a:extLst>
          </p:cNvPr>
          <p:cNvSpPr/>
          <p:nvPr/>
        </p:nvSpPr>
        <p:spPr>
          <a:xfrm>
            <a:off x="7126514" y="362858"/>
            <a:ext cx="4746172" cy="5558971"/>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73E4AA5F-BE02-E546-A38D-4C5BBA175956}"/>
              </a:ext>
            </a:extLst>
          </p:cNvPr>
          <p:cNvSpPr txBox="1"/>
          <p:nvPr/>
        </p:nvSpPr>
        <p:spPr>
          <a:xfrm>
            <a:off x="7373257" y="740229"/>
            <a:ext cx="4252686" cy="2308324"/>
          </a:xfrm>
          <a:prstGeom prst="rect">
            <a:avLst/>
          </a:prstGeom>
          <a:noFill/>
          <a:ln w="19050">
            <a:solidFill>
              <a:schemeClr val="accent5">
                <a:lumMod val="20000"/>
                <a:lumOff val="80000"/>
              </a:schemeClr>
            </a:solidFill>
          </a:ln>
        </p:spPr>
        <p:txBody>
          <a:bodyPr wrap="square" rtlCol="0">
            <a:spAutoFit/>
          </a:bodyPr>
          <a:lstStyle/>
          <a:p>
            <a:r>
              <a:rPr lang="nl-NL" dirty="0">
                <a:solidFill>
                  <a:schemeClr val="bg1"/>
                </a:solidFill>
              </a:rPr>
              <a:t>Zorgcoördinator van SG W.J. Bladergroen:</a:t>
            </a:r>
          </a:p>
          <a:p>
            <a:endParaRPr lang="nl-NL" dirty="0">
              <a:solidFill>
                <a:schemeClr val="bg1"/>
              </a:solidFill>
            </a:endParaRPr>
          </a:p>
          <a:p>
            <a:r>
              <a:rPr lang="nl-NL" dirty="0">
                <a:solidFill>
                  <a:schemeClr val="bg1"/>
                </a:solidFill>
              </a:rPr>
              <a:t>Mevrouw D. Meijer</a:t>
            </a:r>
          </a:p>
          <a:p>
            <a:endParaRPr lang="nl-NL" dirty="0">
              <a:solidFill>
                <a:schemeClr val="bg1"/>
              </a:solidFill>
            </a:endParaRPr>
          </a:p>
          <a:p>
            <a:r>
              <a:rPr lang="nl-NL" dirty="0" err="1">
                <a:solidFill>
                  <a:schemeClr val="bg1"/>
                </a:solidFill>
              </a:rPr>
              <a:t>Mrd@psg.nl</a:t>
            </a:r>
            <a:endParaRPr lang="nl-NL" dirty="0">
              <a:solidFill>
                <a:schemeClr val="bg1"/>
              </a:solidFill>
            </a:endParaRPr>
          </a:p>
          <a:p>
            <a:endParaRPr lang="nl-NL" dirty="0">
              <a:solidFill>
                <a:schemeClr val="bg1"/>
              </a:solidFill>
            </a:endParaRPr>
          </a:p>
          <a:p>
            <a:r>
              <a:rPr lang="nl-NL" dirty="0">
                <a:solidFill>
                  <a:schemeClr val="bg1"/>
                </a:solidFill>
              </a:rPr>
              <a:t>0299 - 314920</a:t>
            </a:r>
          </a:p>
          <a:p>
            <a:endParaRPr lang="nl-NL" dirty="0">
              <a:solidFill>
                <a:schemeClr val="bg1"/>
              </a:solidFill>
            </a:endParaRPr>
          </a:p>
        </p:txBody>
      </p:sp>
      <p:sp>
        <p:nvSpPr>
          <p:cNvPr id="24" name="Tekstvak 23">
            <a:extLst>
              <a:ext uri="{FF2B5EF4-FFF2-40B4-BE49-F238E27FC236}">
                <a16:creationId xmlns:a16="http://schemas.microsoft.com/office/drawing/2014/main" id="{22ED7CEA-0866-DD47-9E2F-5B47DC0A6C7E}"/>
              </a:ext>
            </a:extLst>
          </p:cNvPr>
          <p:cNvSpPr txBox="1"/>
          <p:nvPr/>
        </p:nvSpPr>
        <p:spPr>
          <a:xfrm>
            <a:off x="7395705" y="3194904"/>
            <a:ext cx="4252686" cy="2308324"/>
          </a:xfrm>
          <a:prstGeom prst="rect">
            <a:avLst/>
          </a:prstGeom>
          <a:noFill/>
          <a:ln w="19050">
            <a:solidFill>
              <a:schemeClr val="accent5">
                <a:lumMod val="20000"/>
                <a:lumOff val="80000"/>
              </a:schemeClr>
            </a:solidFill>
          </a:ln>
        </p:spPr>
        <p:txBody>
          <a:bodyPr wrap="square" rtlCol="0">
            <a:spAutoFit/>
          </a:bodyPr>
          <a:lstStyle/>
          <a:p>
            <a:r>
              <a:rPr lang="nl-NL" dirty="0">
                <a:solidFill>
                  <a:schemeClr val="bg1"/>
                </a:solidFill>
              </a:rPr>
              <a:t>Adres van SG W.J. Bladergroen:</a:t>
            </a:r>
          </a:p>
          <a:p>
            <a:endParaRPr lang="nl-NL" dirty="0">
              <a:solidFill>
                <a:schemeClr val="bg1"/>
              </a:solidFill>
            </a:endParaRPr>
          </a:p>
          <a:p>
            <a:r>
              <a:rPr lang="nl-NL" dirty="0">
                <a:solidFill>
                  <a:schemeClr val="bg1"/>
                </a:solidFill>
              </a:rPr>
              <a:t>Flevostraat 257 </a:t>
            </a:r>
            <a:br>
              <a:rPr lang="nl-NL" dirty="0">
                <a:solidFill>
                  <a:schemeClr val="bg1"/>
                </a:solidFill>
              </a:rPr>
            </a:br>
            <a:r>
              <a:rPr lang="nl-NL" dirty="0">
                <a:solidFill>
                  <a:schemeClr val="bg1"/>
                </a:solidFill>
              </a:rPr>
              <a:t>1442 PX Purmerend</a:t>
            </a:r>
          </a:p>
          <a:p>
            <a:endParaRPr lang="nl-NL" dirty="0">
              <a:solidFill>
                <a:schemeClr val="bg1"/>
              </a:solidFill>
            </a:endParaRPr>
          </a:p>
          <a:p>
            <a:r>
              <a:rPr lang="nl-NL" dirty="0">
                <a:solidFill>
                  <a:schemeClr val="bg1"/>
                </a:solidFill>
              </a:rPr>
              <a:t>0299 - 314920</a:t>
            </a: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18852176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21" grpId="0"/>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CADF301B-0113-6148-B6B1-FBD7405EE97F}"/>
              </a:ext>
            </a:extLst>
          </p:cNvPr>
          <p:cNvGrpSpPr/>
          <p:nvPr/>
        </p:nvGrpSpPr>
        <p:grpSpPr>
          <a:xfrm>
            <a:off x="9843678" y="6263300"/>
            <a:ext cx="1883866" cy="451468"/>
            <a:chOff x="9579117" y="6185050"/>
            <a:chExt cx="1883866" cy="451468"/>
          </a:xfrm>
        </p:grpSpPr>
        <p:sp>
          <p:nvSpPr>
            <p:cNvPr id="3" name="Titel 1">
              <a:extLst>
                <a:ext uri="{FF2B5EF4-FFF2-40B4-BE49-F238E27FC236}">
                  <a16:creationId xmlns:a16="http://schemas.microsoft.com/office/drawing/2014/main" id="{AC661F79-7FE4-8043-8C0A-595DCD62C909}"/>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4" name="Afbeelding 3" descr="Afbeelding met boom&#10;&#10;Automatisch gegenereerde beschrijving">
              <a:extLst>
                <a:ext uri="{FF2B5EF4-FFF2-40B4-BE49-F238E27FC236}">
                  <a16:creationId xmlns:a16="http://schemas.microsoft.com/office/drawing/2014/main" id="{B33A246D-F7A5-824E-B493-C83F4764EC6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5" name="Tekstvak 4">
            <a:extLst>
              <a:ext uri="{FF2B5EF4-FFF2-40B4-BE49-F238E27FC236}">
                <a16:creationId xmlns:a16="http://schemas.microsoft.com/office/drawing/2014/main" id="{8012BFF7-0C75-A445-B0E5-BCA5348BD4C1}"/>
              </a:ext>
            </a:extLst>
          </p:cNvPr>
          <p:cNvSpPr txBox="1"/>
          <p:nvPr/>
        </p:nvSpPr>
        <p:spPr>
          <a:xfrm>
            <a:off x="711201" y="3124923"/>
            <a:ext cx="11292114" cy="2862322"/>
          </a:xfrm>
          <a:prstGeom prst="rect">
            <a:avLst/>
          </a:prstGeom>
          <a:noFill/>
        </p:spPr>
        <p:txBody>
          <a:bodyPr wrap="square" rtlCol="0">
            <a:spAutoFit/>
          </a:bodyPr>
          <a:lstStyle/>
          <a:p>
            <a:pPr algn="ctr"/>
            <a:r>
              <a:rPr lang="nl-NL" sz="6000" dirty="0">
                <a:solidFill>
                  <a:schemeClr val="accent5">
                    <a:lumMod val="20000"/>
                    <a:lumOff val="80000"/>
                  </a:schemeClr>
                </a:solidFill>
              </a:rPr>
              <a:t>Graag tot ziens bij</a:t>
            </a:r>
          </a:p>
          <a:p>
            <a:pPr algn="ctr"/>
            <a:endParaRPr lang="nl-NL" sz="6000" dirty="0">
              <a:solidFill>
                <a:schemeClr val="bg1"/>
              </a:solidFill>
            </a:endParaRPr>
          </a:p>
          <a:p>
            <a:pPr algn="ctr"/>
            <a:r>
              <a:rPr lang="nl-NL" sz="6000" dirty="0">
                <a:solidFill>
                  <a:schemeClr val="accent5">
                    <a:lumMod val="20000"/>
                    <a:lumOff val="80000"/>
                  </a:schemeClr>
                </a:solidFill>
              </a:rPr>
              <a:t>SG. W.J. Bladergroen</a:t>
            </a:r>
          </a:p>
        </p:txBody>
      </p:sp>
      <p:pic>
        <p:nvPicPr>
          <p:cNvPr id="7" name="Afbeelding 6" descr="Afbeelding met boom&#10;&#10;Automatisch gegenereerde beschrijving">
            <a:extLst>
              <a:ext uri="{FF2B5EF4-FFF2-40B4-BE49-F238E27FC236}">
                <a16:creationId xmlns:a16="http://schemas.microsoft.com/office/drawing/2014/main" id="{C5D9F86C-ADD5-7649-A689-12E236F96C0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420227" y="1298616"/>
            <a:ext cx="1142998" cy="1142998"/>
          </a:xfrm>
          <a:prstGeom prst="rect">
            <a:avLst/>
          </a:prstGeom>
          <a:solidFill>
            <a:schemeClr val="bg1"/>
          </a:solidFill>
        </p:spPr>
      </p:pic>
      <p:pic>
        <p:nvPicPr>
          <p:cNvPr id="20482" name="Picture 2" descr="Jaarboekje. SG WJ Bladergroen PURMERENDSE SCHOLENGROEP PRAKTIJKONDERWIJS  VMBO-LWOO INTERNATIONALE SCHAKELKLAS ALGEMEEN TOEGANKELIJK - PDF Free  Download">
            <a:extLst>
              <a:ext uri="{FF2B5EF4-FFF2-40B4-BE49-F238E27FC236}">
                <a16:creationId xmlns:a16="http://schemas.microsoft.com/office/drawing/2014/main" id="{A7A9DF14-D021-2B41-A4E5-7240622B2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6" y="634994"/>
            <a:ext cx="2771000" cy="3926114"/>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pic>
        <p:nvPicPr>
          <p:cNvPr id="20484" name="Picture 4" descr="SG W.J. Bladergroen. vmbo - lwoo, OPDC, ISK en praktijkonderwijs algemeen  toegankelijk - PDF Gratis download">
            <a:extLst>
              <a:ext uri="{FF2B5EF4-FFF2-40B4-BE49-F238E27FC236}">
                <a16:creationId xmlns:a16="http://schemas.microsoft.com/office/drawing/2014/main" id="{4027BAEB-3929-4E4A-9303-80B2436502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778" y="695365"/>
            <a:ext cx="2662766" cy="234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21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urmerendse ScholenGroep | LinkedIn">
            <a:extLst>
              <a:ext uri="{FF2B5EF4-FFF2-40B4-BE49-F238E27FC236}">
                <a16:creationId xmlns:a16="http://schemas.microsoft.com/office/drawing/2014/main" id="{0438433A-E5D5-B948-8C08-33BC6EB8F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706" y="0"/>
            <a:ext cx="10288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7BB3F596-B8FB-E844-BE1D-D6A22B888D53}"/>
              </a:ext>
            </a:extLst>
          </p:cNvPr>
          <p:cNvSpPr/>
          <p:nvPr/>
        </p:nvSpPr>
        <p:spPr>
          <a:xfrm>
            <a:off x="611213" y="626684"/>
            <a:ext cx="2986716" cy="1569660"/>
          </a:xfrm>
          <a:prstGeom prst="rect">
            <a:avLst/>
          </a:prstGeom>
          <a:noFill/>
        </p:spPr>
        <p:txBody>
          <a:bodyPr wrap="none" lIns="91440" tIns="45720" rIns="91440" bIns="45720">
            <a:spAutoFit/>
          </a:bodyPr>
          <a:lstStyle/>
          <a:p>
            <a:pPr algn="ctr"/>
            <a:r>
              <a:rPr lang="nl-NL" sz="9600" b="0" cap="none" spc="0" dirty="0">
                <a:ln w="0"/>
                <a:solidFill>
                  <a:schemeClr val="accent1"/>
                </a:solidFill>
                <a:effectLst>
                  <a:outerShdw blurRad="38100" dist="25400" dir="5400000" algn="ctr" rotWithShape="0">
                    <a:srgbClr val="6E747A">
                      <a:alpha val="43000"/>
                    </a:srgbClr>
                  </a:outerShdw>
                </a:effectLst>
              </a:rPr>
              <a:t>einde</a:t>
            </a:r>
          </a:p>
        </p:txBody>
      </p:sp>
      <p:pic>
        <p:nvPicPr>
          <p:cNvPr id="27652" name="Picture 4" descr="Hoe zijn wij te bereiken? - SG WJ Bladergroen">
            <a:extLst>
              <a:ext uri="{FF2B5EF4-FFF2-40B4-BE49-F238E27FC236}">
                <a16:creationId xmlns:a16="http://schemas.microsoft.com/office/drawing/2014/main" id="{17345FF1-E5B9-6545-BDBF-864158AD0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073" y="626684"/>
            <a:ext cx="2073729" cy="1488937"/>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50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6" name="Picture 2" descr="Pestprotocol">
            <a:extLst>
              <a:ext uri="{FF2B5EF4-FFF2-40B4-BE49-F238E27FC236}">
                <a16:creationId xmlns:a16="http://schemas.microsoft.com/office/drawing/2014/main" id="{DE965CF8-48B9-A24F-8FBE-5FF4801F8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154" y="677776"/>
            <a:ext cx="3765645" cy="2210549"/>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2C19ED2F-71DB-4C48-8245-61A5C603290F}"/>
              </a:ext>
            </a:extLst>
          </p:cNvPr>
          <p:cNvSpPr txBox="1">
            <a:spLocks/>
          </p:cNvSpPr>
          <p:nvPr/>
        </p:nvSpPr>
        <p:spPr>
          <a:xfrm>
            <a:off x="605052" y="1648014"/>
            <a:ext cx="51952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chemeClr val="bg1"/>
              </a:solidFill>
            </a:endParaRPr>
          </a:p>
        </p:txBody>
      </p:sp>
      <p:sp>
        <p:nvSpPr>
          <p:cNvPr id="6" name="Titel 1">
            <a:extLst>
              <a:ext uri="{FF2B5EF4-FFF2-40B4-BE49-F238E27FC236}">
                <a16:creationId xmlns:a16="http://schemas.microsoft.com/office/drawing/2014/main" id="{82579808-ECCA-F744-BBC7-6C2C7ADE9FC4}"/>
              </a:ext>
            </a:extLst>
          </p:cNvPr>
          <p:cNvSpPr txBox="1">
            <a:spLocks/>
          </p:cNvSpPr>
          <p:nvPr/>
        </p:nvSpPr>
        <p:spPr>
          <a:xfrm>
            <a:off x="9535575" y="6170536"/>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7" name="Afbeelding 6" descr="Afbeelding met boom&#10;&#10;Automatisch gegenereerde beschrijving">
            <a:extLst>
              <a:ext uri="{FF2B5EF4-FFF2-40B4-BE49-F238E27FC236}">
                <a16:creationId xmlns:a16="http://schemas.microsoft.com/office/drawing/2014/main" id="{5D1CD000-A120-2240-95C9-3E2D3FD8D29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nvGrpSpPr>
          <p:cNvPr id="3" name="Groep 2">
            <a:extLst>
              <a:ext uri="{FF2B5EF4-FFF2-40B4-BE49-F238E27FC236}">
                <a16:creationId xmlns:a16="http://schemas.microsoft.com/office/drawing/2014/main" id="{AED5EB48-5EB2-B648-91BB-BB3C9FD55A8E}"/>
              </a:ext>
            </a:extLst>
          </p:cNvPr>
          <p:cNvGrpSpPr/>
          <p:nvPr/>
        </p:nvGrpSpPr>
        <p:grpSpPr>
          <a:xfrm>
            <a:off x="703616" y="337288"/>
            <a:ext cx="10748749" cy="6324658"/>
            <a:chOff x="714234" y="350811"/>
            <a:chExt cx="10748749" cy="6324658"/>
          </a:xfrm>
        </p:grpSpPr>
        <p:sp>
          <p:nvSpPr>
            <p:cNvPr id="5" name="Titel 1">
              <a:extLst>
                <a:ext uri="{FF2B5EF4-FFF2-40B4-BE49-F238E27FC236}">
                  <a16:creationId xmlns:a16="http://schemas.microsoft.com/office/drawing/2014/main" id="{17EF51AC-10B4-7F46-B721-7B17C054DCD9}"/>
                </a:ext>
              </a:extLst>
            </p:cNvPr>
            <p:cNvSpPr txBox="1">
              <a:spLocks/>
            </p:cNvSpPr>
            <p:nvPr/>
          </p:nvSpPr>
          <p:spPr>
            <a:xfrm>
              <a:off x="714234" y="3600908"/>
              <a:ext cx="10748749" cy="3074561"/>
            </a:xfrm>
            <a:prstGeom prst="rect">
              <a:avLst/>
            </a:prstGeom>
            <a:ln w="19050">
              <a:solidFill>
                <a:schemeClr val="accent5">
                  <a:lumMod val="20000"/>
                  <a:lumOff val="80000"/>
                </a:schemeClr>
              </a:solid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nl-NL" sz="4700" dirty="0">
                  <a:solidFill>
                    <a:schemeClr val="bg1"/>
                  </a:solidFill>
                </a:rPr>
                <a:t>En dat is nou precies wat</a:t>
              </a:r>
            </a:p>
            <a:p>
              <a:pPr>
                <a:lnSpc>
                  <a:spcPct val="110000"/>
                </a:lnSpc>
              </a:pPr>
              <a:r>
                <a:rPr lang="nl-NL" sz="4700" dirty="0">
                  <a:solidFill>
                    <a:schemeClr val="bg1"/>
                  </a:solidFill>
                </a:rPr>
                <a:t>SG W.J.Bladergroen u en uw kind biedt!</a:t>
              </a:r>
            </a:p>
            <a:p>
              <a:endParaRPr lang="nl-NL" sz="4700" dirty="0">
                <a:solidFill>
                  <a:schemeClr val="bg1"/>
                </a:solidFill>
              </a:endParaRPr>
            </a:p>
            <a:p>
              <a:pPr>
                <a:lnSpc>
                  <a:spcPct val="110000"/>
                </a:lnSpc>
              </a:pPr>
              <a:r>
                <a:rPr lang="nl-NL" sz="4700" dirty="0">
                  <a:solidFill>
                    <a:schemeClr val="bg1"/>
                  </a:solidFill>
                </a:rPr>
                <a:t>Goed onderwijs verzorgd door goed opgeleide professionals.</a:t>
              </a:r>
            </a:p>
          </p:txBody>
        </p:sp>
        <p:pic>
          <p:nvPicPr>
            <p:cNvPr id="8" name="Afbeelding 7" descr="Afbeelding met persoon, binnen, tafel, muur&#10;&#10;Automatisch gegenereerde beschrijving">
              <a:extLst>
                <a:ext uri="{FF2B5EF4-FFF2-40B4-BE49-F238E27FC236}">
                  <a16:creationId xmlns:a16="http://schemas.microsoft.com/office/drawing/2014/main" id="{09441BDA-0052-A74F-AED0-08DAFD1B757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12454" y="350811"/>
              <a:ext cx="4099684" cy="3074561"/>
            </a:xfrm>
            <a:prstGeom prst="rect">
              <a:avLst/>
            </a:prstGeom>
            <a:ln w="19050">
              <a:solidFill>
                <a:schemeClr val="accent5">
                  <a:lumMod val="20000"/>
                  <a:lumOff val="80000"/>
                </a:schemeClr>
              </a:solidFill>
            </a:ln>
          </p:spPr>
        </p:pic>
      </p:grpSp>
      <p:sp>
        <p:nvSpPr>
          <p:cNvPr id="12" name="Titel 11">
            <a:extLst>
              <a:ext uri="{FF2B5EF4-FFF2-40B4-BE49-F238E27FC236}">
                <a16:creationId xmlns:a16="http://schemas.microsoft.com/office/drawing/2014/main" id="{7B7A6709-AD45-7D4C-8ED4-A6C48A311369}"/>
              </a:ext>
            </a:extLst>
          </p:cNvPr>
          <p:cNvSpPr>
            <a:spLocks noGrp="1"/>
          </p:cNvSpPr>
          <p:nvPr>
            <p:ph type="title"/>
          </p:nvPr>
        </p:nvSpPr>
        <p:spPr>
          <a:xfrm>
            <a:off x="739635" y="337288"/>
            <a:ext cx="6096000" cy="955894"/>
          </a:xfrm>
          <a:ln w="19050">
            <a:solidFill>
              <a:schemeClr val="accent5">
                <a:lumMod val="20000"/>
                <a:lumOff val="80000"/>
              </a:schemeClr>
            </a:solidFill>
          </a:ln>
        </p:spPr>
        <p:txBody>
          <a:bodyPr/>
          <a:lstStyle/>
          <a:p>
            <a:r>
              <a:rPr lang="nl-NL" dirty="0">
                <a:solidFill>
                  <a:schemeClr val="bg1"/>
                </a:solidFill>
                <a:latin typeface="+mn-lt"/>
              </a:rPr>
              <a:t>De kern:</a:t>
            </a:r>
          </a:p>
        </p:txBody>
      </p:sp>
      <p:sp>
        <p:nvSpPr>
          <p:cNvPr id="13" name="Rechthoek 12">
            <a:extLst>
              <a:ext uri="{FF2B5EF4-FFF2-40B4-BE49-F238E27FC236}">
                <a16:creationId xmlns:a16="http://schemas.microsoft.com/office/drawing/2014/main" id="{30921D66-D492-274B-9C2B-4CC9E4B0CD0D}"/>
              </a:ext>
            </a:extLst>
          </p:cNvPr>
          <p:cNvSpPr/>
          <p:nvPr/>
        </p:nvSpPr>
        <p:spPr>
          <a:xfrm>
            <a:off x="739635" y="1468718"/>
            <a:ext cx="6096000" cy="1938992"/>
          </a:xfrm>
          <a:prstGeom prst="rect">
            <a:avLst/>
          </a:prstGeom>
          <a:ln w="19050">
            <a:solidFill>
              <a:schemeClr val="accent5">
                <a:lumMod val="20000"/>
                <a:lumOff val="80000"/>
              </a:schemeClr>
            </a:solidFill>
          </a:ln>
        </p:spPr>
        <p:txBody>
          <a:bodyPr>
            <a:spAutoFit/>
          </a:bodyPr>
          <a:lstStyle/>
          <a:p>
            <a:r>
              <a:rPr lang="nl-NL" sz="4000" dirty="0">
                <a:solidFill>
                  <a:schemeClr val="bg1"/>
                </a:solidFill>
                <a:latin typeface="+mj-lt"/>
              </a:rPr>
              <a:t>Uw kind heeft recht op extra ondersteuning binnen goed onderwijs.</a:t>
            </a:r>
            <a:endParaRPr lang="nl-NL" sz="4000" dirty="0">
              <a:latin typeface="+mj-lt"/>
            </a:endParaRPr>
          </a:p>
        </p:txBody>
      </p:sp>
    </p:spTree>
    <p:extLst>
      <p:ext uri="{BB962C8B-B14F-4D97-AF65-F5344CB8AC3E}">
        <p14:creationId xmlns:p14="http://schemas.microsoft.com/office/powerpoint/2010/main" val="1763750920"/>
      </p:ext>
    </p:extLst>
  </p:cSld>
  <p:clrMapOvr>
    <a:masterClrMapping/>
  </p:clrMapOvr>
  <mc:AlternateContent xmlns:mc="http://schemas.openxmlformats.org/markup-compatibility/2006" xmlns:p14="http://schemas.microsoft.com/office/powerpoint/2010/main">
    <mc:Choice Requires="p14">
      <p:transition spd="slow" p14:dur="2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0BAE1F-652D-A649-BDFE-FCBEEBE8B470}"/>
              </a:ext>
            </a:extLst>
          </p:cNvPr>
          <p:cNvSpPr>
            <a:spLocks noGrp="1"/>
          </p:cNvSpPr>
          <p:nvPr>
            <p:ph type="title"/>
          </p:nvPr>
        </p:nvSpPr>
        <p:spPr>
          <a:xfrm>
            <a:off x="799011" y="365125"/>
            <a:ext cx="10515600" cy="1325563"/>
          </a:xfrm>
        </p:spPr>
        <p:txBody>
          <a:bodyPr>
            <a:normAutofit/>
          </a:bodyPr>
          <a:lstStyle/>
          <a:p>
            <a:r>
              <a:rPr lang="nl-NL" sz="3600" dirty="0">
                <a:solidFill>
                  <a:schemeClr val="bg1"/>
                </a:solidFill>
              </a:rPr>
              <a:t>Goed onderwijs, oké, maar is </a:t>
            </a:r>
            <a:br>
              <a:rPr lang="nl-NL" sz="3600" dirty="0">
                <a:solidFill>
                  <a:schemeClr val="bg1"/>
                </a:solidFill>
              </a:rPr>
            </a:br>
            <a:r>
              <a:rPr lang="nl-NL" sz="3600" dirty="0">
                <a:solidFill>
                  <a:schemeClr val="bg1"/>
                </a:solidFill>
              </a:rPr>
              <a:t>SG W.J. Bladergroen een leuke school?</a:t>
            </a:r>
          </a:p>
        </p:txBody>
      </p:sp>
      <p:pic>
        <p:nvPicPr>
          <p:cNvPr id="3" name="Afbeelding 2">
            <a:extLst>
              <a:ext uri="{FF2B5EF4-FFF2-40B4-BE49-F238E27FC236}">
                <a16:creationId xmlns:a16="http://schemas.microsoft.com/office/drawing/2014/main" id="{8C236479-F231-C241-864C-DDE6F8AD341A}"/>
              </a:ext>
            </a:extLst>
          </p:cNvPr>
          <p:cNvPicPr/>
          <p:nvPr/>
        </p:nvPicPr>
        <p:blipFill>
          <a:blip r:embed="rId2">
            <a:extLst>
              <a:ext uri="{28A0092B-C50C-407E-A947-70E740481C1C}">
                <a14:useLocalDpi xmlns:a14="http://schemas.microsoft.com/office/drawing/2010/main" val="0"/>
              </a:ext>
            </a:extLst>
          </a:blip>
          <a:stretch>
            <a:fillRect/>
          </a:stretch>
        </p:blipFill>
        <p:spPr>
          <a:xfrm>
            <a:off x="6558870" y="1850342"/>
            <a:ext cx="4900295" cy="2987040"/>
          </a:xfrm>
          <a:prstGeom prst="rect">
            <a:avLst/>
          </a:prstGeom>
          <a:ln w="19050">
            <a:solidFill>
              <a:schemeClr val="bg1"/>
            </a:solidFill>
          </a:ln>
        </p:spPr>
      </p:pic>
      <p:sp>
        <p:nvSpPr>
          <p:cNvPr id="5" name="Titel 1">
            <a:extLst>
              <a:ext uri="{FF2B5EF4-FFF2-40B4-BE49-F238E27FC236}">
                <a16:creationId xmlns:a16="http://schemas.microsoft.com/office/drawing/2014/main" id="{F067351C-CA9F-E443-852A-510676610B5E}"/>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6" name="Afbeelding 5" descr="Afbeelding met boom&#10;&#10;Automatisch gegenereerde beschrijving">
            <a:extLst>
              <a:ext uri="{FF2B5EF4-FFF2-40B4-BE49-F238E27FC236}">
                <a16:creationId xmlns:a16="http://schemas.microsoft.com/office/drawing/2014/main" id="{94087E65-3114-FC49-8B31-FE79316A508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sp>
        <p:nvSpPr>
          <p:cNvPr id="8" name="Tekstvak 7">
            <a:extLst>
              <a:ext uri="{FF2B5EF4-FFF2-40B4-BE49-F238E27FC236}">
                <a16:creationId xmlns:a16="http://schemas.microsoft.com/office/drawing/2014/main" id="{1D306BE6-BBCF-FD46-8EF3-D945E8D0A6AF}"/>
              </a:ext>
            </a:extLst>
          </p:cNvPr>
          <p:cNvSpPr txBox="1"/>
          <p:nvPr/>
        </p:nvSpPr>
        <p:spPr>
          <a:xfrm>
            <a:off x="785087" y="1790939"/>
            <a:ext cx="5040086" cy="2062103"/>
          </a:xfrm>
          <a:prstGeom prst="rect">
            <a:avLst/>
          </a:prstGeom>
          <a:noFill/>
          <a:ln w="19050">
            <a:solidFill>
              <a:schemeClr val="accent5">
                <a:lumMod val="20000"/>
                <a:lumOff val="80000"/>
              </a:schemeClr>
            </a:solidFill>
          </a:ln>
        </p:spPr>
        <p:txBody>
          <a:bodyPr wrap="square" rtlCol="0">
            <a:spAutoFit/>
          </a:bodyPr>
          <a:lstStyle/>
          <a:p>
            <a:r>
              <a:rPr lang="nl-NL" sz="3200" dirty="0">
                <a:solidFill>
                  <a:schemeClr val="bg1"/>
                </a:solidFill>
                <a:latin typeface="+mj-lt"/>
              </a:rPr>
              <a:t>Natuurlijk! Want alleen binnen een leuke school kun je goed en degelijk onderwijs aanbieden.</a:t>
            </a:r>
          </a:p>
        </p:txBody>
      </p:sp>
      <p:sp>
        <p:nvSpPr>
          <p:cNvPr id="10" name="Tekstvak 9">
            <a:extLst>
              <a:ext uri="{FF2B5EF4-FFF2-40B4-BE49-F238E27FC236}">
                <a16:creationId xmlns:a16="http://schemas.microsoft.com/office/drawing/2014/main" id="{80CBF619-CCBA-D642-A70E-7FA5E422674E}"/>
              </a:ext>
            </a:extLst>
          </p:cNvPr>
          <p:cNvSpPr txBox="1"/>
          <p:nvPr/>
        </p:nvSpPr>
        <p:spPr>
          <a:xfrm>
            <a:off x="799011" y="4968238"/>
            <a:ext cx="5040086" cy="1077218"/>
          </a:xfrm>
          <a:prstGeom prst="rect">
            <a:avLst/>
          </a:prstGeom>
          <a:noFill/>
          <a:ln w="19050">
            <a:solidFill>
              <a:schemeClr val="accent5">
                <a:lumMod val="20000"/>
                <a:lumOff val="80000"/>
              </a:schemeClr>
            </a:solidFill>
          </a:ln>
        </p:spPr>
        <p:txBody>
          <a:bodyPr wrap="square" rtlCol="0">
            <a:spAutoFit/>
          </a:bodyPr>
          <a:lstStyle/>
          <a:p>
            <a:r>
              <a:rPr lang="nl-NL" sz="3200" dirty="0">
                <a:solidFill>
                  <a:schemeClr val="bg1"/>
                </a:solidFill>
                <a:latin typeface="+mj-lt"/>
              </a:rPr>
              <a:t>Is onze school alleen maar leuk?</a:t>
            </a:r>
          </a:p>
        </p:txBody>
      </p:sp>
      <p:grpSp>
        <p:nvGrpSpPr>
          <p:cNvPr id="12" name="Groep 11">
            <a:extLst>
              <a:ext uri="{FF2B5EF4-FFF2-40B4-BE49-F238E27FC236}">
                <a16:creationId xmlns:a16="http://schemas.microsoft.com/office/drawing/2014/main" id="{04FA4F77-9537-584A-A5D5-D3F993E6566F}"/>
              </a:ext>
            </a:extLst>
          </p:cNvPr>
          <p:cNvGrpSpPr/>
          <p:nvPr/>
        </p:nvGrpSpPr>
        <p:grpSpPr>
          <a:xfrm>
            <a:off x="6558870" y="1790939"/>
            <a:ext cx="5166494" cy="4195114"/>
            <a:chOff x="6558870" y="1850341"/>
            <a:chExt cx="5166494" cy="4195114"/>
          </a:xfrm>
        </p:grpSpPr>
        <p:pic>
          <p:nvPicPr>
            <p:cNvPr id="7" name="Afbeelding 6">
              <a:extLst>
                <a:ext uri="{FF2B5EF4-FFF2-40B4-BE49-F238E27FC236}">
                  <a16:creationId xmlns:a16="http://schemas.microsoft.com/office/drawing/2014/main" id="{18FDCB10-36A9-A441-95F6-A28596303768}"/>
                </a:ext>
              </a:extLst>
            </p:cNvPr>
            <p:cNvPicPr/>
            <p:nvPr/>
          </p:nvPicPr>
          <p:blipFill>
            <a:blip r:embed="rId4">
              <a:extLst>
                <a:ext uri="{28A0092B-C50C-407E-A947-70E740481C1C}">
                  <a14:useLocalDpi xmlns:a14="http://schemas.microsoft.com/office/drawing/2010/main" val="0"/>
                </a:ext>
              </a:extLst>
            </a:blip>
            <a:stretch>
              <a:fillRect/>
            </a:stretch>
          </p:blipFill>
          <p:spPr>
            <a:xfrm>
              <a:off x="6558870" y="1850341"/>
              <a:ext cx="5166494" cy="2987039"/>
            </a:xfrm>
            <a:prstGeom prst="rect">
              <a:avLst/>
            </a:prstGeom>
            <a:ln w="19050">
              <a:solidFill>
                <a:schemeClr val="accent5">
                  <a:lumMod val="20000"/>
                  <a:lumOff val="80000"/>
                </a:schemeClr>
              </a:solidFill>
            </a:ln>
          </p:spPr>
        </p:pic>
        <p:sp>
          <p:nvSpPr>
            <p:cNvPr id="11" name="Tekstvak 10">
              <a:extLst>
                <a:ext uri="{FF2B5EF4-FFF2-40B4-BE49-F238E27FC236}">
                  <a16:creationId xmlns:a16="http://schemas.microsoft.com/office/drawing/2014/main" id="{B2801693-8553-9B48-B73D-80B38EB0E598}"/>
                </a:ext>
              </a:extLst>
            </p:cNvPr>
            <p:cNvSpPr txBox="1"/>
            <p:nvPr/>
          </p:nvSpPr>
          <p:spPr>
            <a:xfrm>
              <a:off x="6558870" y="4968237"/>
              <a:ext cx="5166494" cy="1077218"/>
            </a:xfrm>
            <a:prstGeom prst="rect">
              <a:avLst/>
            </a:prstGeom>
            <a:noFill/>
            <a:ln w="19050">
              <a:solidFill>
                <a:schemeClr val="accent5">
                  <a:lumMod val="20000"/>
                  <a:lumOff val="80000"/>
                </a:schemeClr>
              </a:solidFill>
            </a:ln>
          </p:spPr>
          <p:txBody>
            <a:bodyPr wrap="square" rtlCol="0">
              <a:spAutoFit/>
            </a:bodyPr>
            <a:lstStyle/>
            <a:p>
              <a:r>
                <a:rPr lang="nl-NL" sz="3200" dirty="0">
                  <a:solidFill>
                    <a:schemeClr val="bg1"/>
                  </a:solidFill>
                  <a:latin typeface="+mj-lt"/>
                </a:rPr>
                <a:t>Nee hoor, er wordt ook heel hard gewerkt!</a:t>
              </a:r>
            </a:p>
          </p:txBody>
        </p:sp>
      </p:grpSp>
      <p:pic>
        <p:nvPicPr>
          <p:cNvPr id="13" name="Picture 4" descr="SG W.J. Bladergroen. vmbo - lwoo, OPDC, ISK en praktijkonderwijs algemeen  toegankelijk - PDF Gratis download">
            <a:extLst>
              <a:ext uri="{FF2B5EF4-FFF2-40B4-BE49-F238E27FC236}">
                <a16:creationId xmlns:a16="http://schemas.microsoft.com/office/drawing/2014/main" id="{02945733-5FA2-2D40-8E44-8369CFFC59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151"/>
          <a:stretch/>
        </p:blipFill>
        <p:spPr bwMode="auto">
          <a:xfrm>
            <a:off x="8666306" y="408666"/>
            <a:ext cx="2792859" cy="1129847"/>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705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62147-0EB1-B242-8F43-D8E475819F9C}"/>
              </a:ext>
            </a:extLst>
          </p:cNvPr>
          <p:cNvSpPr>
            <a:spLocks noGrp="1"/>
          </p:cNvSpPr>
          <p:nvPr>
            <p:ph type="title"/>
          </p:nvPr>
        </p:nvSpPr>
        <p:spPr>
          <a:xfrm>
            <a:off x="799011" y="365125"/>
            <a:ext cx="10515600" cy="1325563"/>
          </a:xfrm>
        </p:spPr>
        <p:txBody>
          <a:bodyPr/>
          <a:lstStyle/>
          <a:p>
            <a:r>
              <a:rPr lang="nl-NL" dirty="0">
                <a:solidFill>
                  <a:schemeClr val="bg1"/>
                </a:solidFill>
              </a:rPr>
              <a:t>Wat is er zo bijzonder aan onze school?</a:t>
            </a:r>
          </a:p>
        </p:txBody>
      </p:sp>
      <p:sp>
        <p:nvSpPr>
          <p:cNvPr id="3" name="Tekstvak 2">
            <a:extLst>
              <a:ext uri="{FF2B5EF4-FFF2-40B4-BE49-F238E27FC236}">
                <a16:creationId xmlns:a16="http://schemas.microsoft.com/office/drawing/2014/main" id="{D0D98DE5-C9AC-9242-A93C-F7DDA89DED94}"/>
              </a:ext>
            </a:extLst>
          </p:cNvPr>
          <p:cNvSpPr txBox="1"/>
          <p:nvPr/>
        </p:nvSpPr>
        <p:spPr>
          <a:xfrm>
            <a:off x="785087" y="1772060"/>
            <a:ext cx="5040086" cy="3046988"/>
          </a:xfrm>
          <a:prstGeom prst="rect">
            <a:avLst/>
          </a:prstGeom>
          <a:noFill/>
          <a:ln w="19050">
            <a:solidFill>
              <a:schemeClr val="accent5">
                <a:lumMod val="20000"/>
                <a:lumOff val="80000"/>
              </a:schemeClr>
            </a:solidFill>
          </a:ln>
        </p:spPr>
        <p:txBody>
          <a:bodyPr wrap="square" rtlCol="0">
            <a:spAutoFit/>
          </a:bodyPr>
          <a:lstStyle/>
          <a:p>
            <a:r>
              <a:rPr lang="nl-NL" sz="3200" dirty="0">
                <a:solidFill>
                  <a:schemeClr val="bg1"/>
                </a:solidFill>
                <a:latin typeface="+mj-lt"/>
              </a:rPr>
              <a:t>Bijzonder is dat uw kind niet alleen extra ondersteuning krijgt op het gebied van leren, maar dat we ook aandacht besteden aan de overige talenten van uw kind.</a:t>
            </a:r>
          </a:p>
        </p:txBody>
      </p:sp>
      <p:pic>
        <p:nvPicPr>
          <p:cNvPr id="4" name="Afbeelding 3" descr="Afbeelding met persoon, buiten, vrouw, vasthouden&#10;&#10;Automatisch gegenereerde beschrijving">
            <a:extLst>
              <a:ext uri="{FF2B5EF4-FFF2-40B4-BE49-F238E27FC236}">
                <a16:creationId xmlns:a16="http://schemas.microsoft.com/office/drawing/2014/main" id="{8571FBB7-D720-DF4B-AE32-0AE312F101AA}"/>
              </a:ext>
            </a:extLst>
          </p:cNvPr>
          <p:cNvPicPr/>
          <p:nvPr/>
        </p:nvPicPr>
        <p:blipFill>
          <a:blip r:embed="rId2">
            <a:extLst>
              <a:ext uri="{28A0092B-C50C-407E-A947-70E740481C1C}">
                <a14:useLocalDpi xmlns:a14="http://schemas.microsoft.com/office/drawing/2010/main" val="0"/>
              </a:ext>
            </a:extLst>
          </a:blip>
          <a:stretch>
            <a:fillRect/>
          </a:stretch>
        </p:blipFill>
        <p:spPr>
          <a:xfrm>
            <a:off x="6096000" y="1814524"/>
            <a:ext cx="5040086" cy="2826404"/>
          </a:xfrm>
          <a:prstGeom prst="rect">
            <a:avLst/>
          </a:prstGeom>
          <a:ln w="19050">
            <a:solidFill>
              <a:schemeClr val="accent5">
                <a:lumMod val="20000"/>
                <a:lumOff val="80000"/>
              </a:schemeClr>
            </a:solidFill>
          </a:ln>
        </p:spPr>
      </p:pic>
      <p:pic>
        <p:nvPicPr>
          <p:cNvPr id="5" name="Afbeelding 4" descr="Afbeelding met binnen, keuken, persoon, voorbereiden&#10;&#10;Automatisch gegenereerde beschrijving">
            <a:extLst>
              <a:ext uri="{FF2B5EF4-FFF2-40B4-BE49-F238E27FC236}">
                <a16:creationId xmlns:a16="http://schemas.microsoft.com/office/drawing/2014/main" id="{15B4C923-87E2-D948-828E-40CEBFCAAF82}"/>
              </a:ext>
            </a:extLst>
          </p:cNvPr>
          <p:cNvPicPr/>
          <p:nvPr/>
        </p:nvPicPr>
        <p:blipFill>
          <a:blip r:embed="rId3">
            <a:extLst>
              <a:ext uri="{28A0092B-C50C-407E-A947-70E740481C1C}">
                <a14:useLocalDpi xmlns:a14="http://schemas.microsoft.com/office/drawing/2010/main" val="0"/>
              </a:ext>
            </a:extLst>
          </a:blip>
          <a:stretch>
            <a:fillRect/>
          </a:stretch>
        </p:blipFill>
        <p:spPr>
          <a:xfrm>
            <a:off x="6388925" y="1820348"/>
            <a:ext cx="5040087" cy="2992876"/>
          </a:xfrm>
          <a:prstGeom prst="rect">
            <a:avLst/>
          </a:prstGeom>
          <a:ln w="19050">
            <a:solidFill>
              <a:schemeClr val="accent5">
                <a:lumMod val="20000"/>
                <a:lumOff val="80000"/>
              </a:schemeClr>
            </a:solidFill>
          </a:ln>
        </p:spPr>
      </p:pic>
      <p:pic>
        <p:nvPicPr>
          <p:cNvPr id="6" name="Afbeelding 5">
            <a:extLst>
              <a:ext uri="{FF2B5EF4-FFF2-40B4-BE49-F238E27FC236}">
                <a16:creationId xmlns:a16="http://schemas.microsoft.com/office/drawing/2014/main" id="{6775CFF8-51EC-9C4C-8123-2F27B5CC291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816184" y="1826222"/>
            <a:ext cx="3227704" cy="2992826"/>
          </a:xfrm>
          <a:prstGeom prst="rect">
            <a:avLst/>
          </a:prstGeom>
          <a:ln w="19050">
            <a:solidFill>
              <a:schemeClr val="accent5">
                <a:lumMod val="20000"/>
                <a:lumOff val="80000"/>
              </a:schemeClr>
            </a:solidFill>
          </a:ln>
        </p:spPr>
      </p:pic>
      <p:pic>
        <p:nvPicPr>
          <p:cNvPr id="5122" name="Picture 2" descr="Home - SG WJ Bladergroen">
            <a:extLst>
              <a:ext uri="{FF2B5EF4-FFF2-40B4-BE49-F238E27FC236}">
                <a16:creationId xmlns:a16="http://schemas.microsoft.com/office/drawing/2014/main" id="{D43CE3B8-69A8-2948-BD5C-94233CFF6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808700"/>
            <a:ext cx="5320669" cy="2992876"/>
          </a:xfrm>
          <a:prstGeom prst="rect">
            <a:avLst/>
          </a:prstGeom>
          <a:noFill/>
          <a:ln w="19050">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A392F458-66AD-5642-982D-AC8D501D1B86}"/>
              </a:ext>
            </a:extLst>
          </p:cNvPr>
          <p:cNvGrpSpPr/>
          <p:nvPr/>
        </p:nvGrpSpPr>
        <p:grpSpPr>
          <a:xfrm>
            <a:off x="9579117" y="6185050"/>
            <a:ext cx="1883866" cy="451468"/>
            <a:chOff x="9579117" y="6185050"/>
            <a:chExt cx="1883866" cy="451468"/>
          </a:xfrm>
        </p:grpSpPr>
        <p:sp>
          <p:nvSpPr>
            <p:cNvPr id="7" name="Titel 1">
              <a:extLst>
                <a:ext uri="{FF2B5EF4-FFF2-40B4-BE49-F238E27FC236}">
                  <a16:creationId xmlns:a16="http://schemas.microsoft.com/office/drawing/2014/main" id="{81094928-AD66-8742-A1DD-F3CB8A7CA07A}"/>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8" name="Afbeelding 7" descr="Afbeelding met boom&#10;&#10;Automatisch gegenereerde beschrijving">
              <a:extLst>
                <a:ext uri="{FF2B5EF4-FFF2-40B4-BE49-F238E27FC236}">
                  <a16:creationId xmlns:a16="http://schemas.microsoft.com/office/drawing/2014/main" id="{FCCD9FF0-B733-9E46-897B-FD92BBE60A1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Tree>
    <p:extLst>
      <p:ext uri="{BB962C8B-B14F-4D97-AF65-F5344CB8AC3E}">
        <p14:creationId xmlns:p14="http://schemas.microsoft.com/office/powerpoint/2010/main" val="1254125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2000"/>
                            </p:stCondLst>
                            <p:childTnLst>
                              <p:par>
                                <p:cTn id="13" presetID="1" presetClass="exit" presetSubtype="0" fill="hold" nodeType="after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2000"/>
                                        <p:tgtEl>
                                          <p:spTgt spid="5"/>
                                        </p:tgtEl>
                                      </p:cBhvr>
                                    </p:animEffect>
                                  </p:childTnLst>
                                </p:cTn>
                              </p:par>
                            </p:childTnLst>
                          </p:cTn>
                        </p:par>
                        <p:par>
                          <p:cTn id="19" fill="hold">
                            <p:stCondLst>
                              <p:cond delay="4000"/>
                            </p:stCondLst>
                            <p:childTnLst>
                              <p:par>
                                <p:cTn id="20" presetID="1" presetClass="exit" presetSubtype="0" fill="hold" nodeType="after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par>
                          <p:cTn id="22" fill="hold">
                            <p:stCondLst>
                              <p:cond delay="4000"/>
                            </p:stCondLst>
                            <p:childTnLst>
                              <p:par>
                                <p:cTn id="23" presetID="2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wipe(up)">
                                      <p:cBhvr>
                                        <p:cTn id="30" dur="2000"/>
                                        <p:tgtEl>
                                          <p:spTgt spid="5122"/>
                                        </p:tgtEl>
                                      </p:cBhvr>
                                    </p:animEffect>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A705A-26FB-8340-8DAC-A84A9E63C156}"/>
              </a:ext>
            </a:extLst>
          </p:cNvPr>
          <p:cNvSpPr>
            <a:spLocks noGrp="1"/>
          </p:cNvSpPr>
          <p:nvPr>
            <p:ph type="title"/>
          </p:nvPr>
        </p:nvSpPr>
        <p:spPr>
          <a:xfrm>
            <a:off x="838200" y="0"/>
            <a:ext cx="10515600" cy="1325563"/>
          </a:xfrm>
        </p:spPr>
        <p:txBody>
          <a:bodyPr/>
          <a:lstStyle/>
          <a:p>
            <a:pPr algn="ctr"/>
            <a:r>
              <a:rPr lang="nl-NL" dirty="0">
                <a:solidFill>
                  <a:schemeClr val="bg1"/>
                </a:solidFill>
              </a:rPr>
              <a:t>Wordt onze school ook uw school?</a:t>
            </a:r>
          </a:p>
        </p:txBody>
      </p:sp>
      <p:sp>
        <p:nvSpPr>
          <p:cNvPr id="3" name="Tekstvak 2">
            <a:extLst>
              <a:ext uri="{FF2B5EF4-FFF2-40B4-BE49-F238E27FC236}">
                <a16:creationId xmlns:a16="http://schemas.microsoft.com/office/drawing/2014/main" id="{79973DDE-2261-C24C-AEFC-79747BA38767}"/>
              </a:ext>
            </a:extLst>
          </p:cNvPr>
          <p:cNvSpPr txBox="1"/>
          <p:nvPr/>
        </p:nvSpPr>
        <p:spPr>
          <a:xfrm>
            <a:off x="295375" y="1119073"/>
            <a:ext cx="4114800" cy="5447645"/>
          </a:xfrm>
          <a:prstGeom prst="rect">
            <a:avLst/>
          </a:prstGeom>
          <a:noFill/>
          <a:ln w="19050">
            <a:solidFill>
              <a:schemeClr val="accent5">
                <a:lumMod val="20000"/>
                <a:lumOff val="80000"/>
              </a:schemeClr>
            </a:solidFill>
          </a:ln>
        </p:spPr>
        <p:txBody>
          <a:bodyPr wrap="square" rtlCol="0">
            <a:spAutoFit/>
          </a:bodyPr>
          <a:lstStyle/>
          <a:p>
            <a:pPr>
              <a:lnSpc>
                <a:spcPct val="150000"/>
              </a:lnSpc>
            </a:pPr>
            <a:r>
              <a:rPr lang="nl-NL" sz="2400" dirty="0">
                <a:solidFill>
                  <a:schemeClr val="bg1"/>
                </a:solidFill>
              </a:rPr>
              <a:t>NATUURLIJK!</a:t>
            </a:r>
          </a:p>
          <a:p>
            <a:pPr>
              <a:lnSpc>
                <a:spcPct val="150000"/>
              </a:lnSpc>
            </a:pPr>
            <a:r>
              <a:rPr lang="nl-NL" sz="1600" dirty="0">
                <a:solidFill>
                  <a:schemeClr val="bg1"/>
                </a:solidFill>
              </a:rPr>
              <a:t>Want zonder u kunnen we niet!</a:t>
            </a:r>
          </a:p>
          <a:p>
            <a:pPr>
              <a:lnSpc>
                <a:spcPct val="150000"/>
              </a:lnSpc>
            </a:pPr>
            <a:r>
              <a:rPr lang="nl-NL" sz="1600" dirty="0">
                <a:solidFill>
                  <a:schemeClr val="bg1"/>
                </a:solidFill>
              </a:rPr>
              <a:t>De driehoek </a:t>
            </a:r>
          </a:p>
          <a:p>
            <a:pPr algn="ctr">
              <a:lnSpc>
                <a:spcPct val="150000"/>
              </a:lnSpc>
            </a:pPr>
            <a:r>
              <a:rPr lang="nl-NL" sz="1600" u="sng" dirty="0">
                <a:solidFill>
                  <a:schemeClr val="bg1"/>
                </a:solidFill>
              </a:rPr>
              <a:t>Leerling – thuis - school</a:t>
            </a:r>
          </a:p>
          <a:p>
            <a:pPr>
              <a:lnSpc>
                <a:spcPct val="150000"/>
              </a:lnSpc>
            </a:pPr>
            <a:r>
              <a:rPr lang="nl-NL" sz="1600" dirty="0">
                <a:solidFill>
                  <a:schemeClr val="bg1"/>
                </a:solidFill>
              </a:rPr>
              <a:t>staat bij ons voorop.</a:t>
            </a:r>
          </a:p>
          <a:p>
            <a:pPr>
              <a:lnSpc>
                <a:spcPct val="150000"/>
              </a:lnSpc>
            </a:pPr>
            <a:r>
              <a:rPr lang="nl-NL" sz="1600" dirty="0">
                <a:solidFill>
                  <a:schemeClr val="bg1"/>
                </a:solidFill>
              </a:rPr>
              <a:t>Tijdens de driehoeksgesprekken maakt </a:t>
            </a:r>
            <a:r>
              <a:rPr lang="nl-NL" sz="1600" dirty="0" smtClean="0">
                <a:solidFill>
                  <a:schemeClr val="bg1"/>
                </a:solidFill>
              </a:rPr>
              <a:t>u samen met de </a:t>
            </a:r>
            <a:r>
              <a:rPr lang="nl-NL" sz="1600" dirty="0">
                <a:solidFill>
                  <a:schemeClr val="bg1"/>
                </a:solidFill>
              </a:rPr>
              <a:t>mentor </a:t>
            </a:r>
            <a:r>
              <a:rPr lang="nl-NL" sz="1600" dirty="0" smtClean="0">
                <a:solidFill>
                  <a:schemeClr val="bg1"/>
                </a:solidFill>
              </a:rPr>
              <a:t>en </a:t>
            </a:r>
            <a:r>
              <a:rPr lang="nl-NL" sz="1600" dirty="0" smtClean="0">
                <a:solidFill>
                  <a:schemeClr val="bg1"/>
                </a:solidFill>
              </a:rPr>
              <a:t>uw </a:t>
            </a:r>
            <a:r>
              <a:rPr lang="nl-NL" sz="1600" dirty="0">
                <a:solidFill>
                  <a:schemeClr val="bg1"/>
                </a:solidFill>
              </a:rPr>
              <a:t>kind afspraken over de </a:t>
            </a:r>
            <a:r>
              <a:rPr lang="nl-NL" sz="1600" dirty="0" smtClean="0">
                <a:solidFill>
                  <a:schemeClr val="bg1"/>
                </a:solidFill>
              </a:rPr>
              <a:t>(leer)ontwikkelingen.  </a:t>
            </a:r>
            <a:r>
              <a:rPr lang="nl-NL" sz="1600" dirty="0">
                <a:solidFill>
                  <a:schemeClr val="bg1"/>
                </a:solidFill>
              </a:rPr>
              <a:t>Deze worden vastgelegd in het OPP. </a:t>
            </a:r>
          </a:p>
          <a:p>
            <a:pPr>
              <a:lnSpc>
                <a:spcPct val="150000"/>
              </a:lnSpc>
            </a:pPr>
            <a:r>
              <a:rPr lang="nl-NL" sz="1600" dirty="0">
                <a:solidFill>
                  <a:schemeClr val="bg1"/>
                </a:solidFill>
              </a:rPr>
              <a:t>Dit </a:t>
            </a:r>
            <a:r>
              <a:rPr lang="nl-NL" sz="1600" dirty="0" err="1" smtClean="0">
                <a:solidFill>
                  <a:schemeClr val="bg1"/>
                </a:solidFill>
              </a:rPr>
              <a:t>OntwikkelingsPersPectief</a:t>
            </a:r>
            <a:r>
              <a:rPr lang="nl-NL" sz="1600" dirty="0" smtClean="0">
                <a:solidFill>
                  <a:schemeClr val="bg1"/>
                </a:solidFill>
              </a:rPr>
              <a:t> </a:t>
            </a:r>
            <a:r>
              <a:rPr lang="nl-NL" sz="1600" dirty="0">
                <a:solidFill>
                  <a:schemeClr val="bg1"/>
                </a:solidFill>
              </a:rPr>
              <a:t>kent u van de basisschool. </a:t>
            </a:r>
          </a:p>
          <a:p>
            <a:pPr>
              <a:lnSpc>
                <a:spcPct val="150000"/>
              </a:lnSpc>
            </a:pPr>
            <a:r>
              <a:rPr lang="nl-NL" sz="1600" dirty="0">
                <a:solidFill>
                  <a:schemeClr val="bg1"/>
                </a:solidFill>
              </a:rPr>
              <a:t>Via LOB (loopbaan </a:t>
            </a:r>
            <a:r>
              <a:rPr lang="nl-NL" sz="1600" dirty="0" smtClean="0">
                <a:solidFill>
                  <a:schemeClr val="bg1"/>
                </a:solidFill>
              </a:rPr>
              <a:t>oriëntatie en begeleiding) </a:t>
            </a:r>
            <a:r>
              <a:rPr lang="nl-NL" sz="1600" dirty="0">
                <a:solidFill>
                  <a:schemeClr val="bg1"/>
                </a:solidFill>
              </a:rPr>
              <a:t>begeleiden we uw kind naar vervolgopleiding of </a:t>
            </a:r>
            <a:r>
              <a:rPr lang="nl-NL" sz="1600" dirty="0" smtClean="0">
                <a:solidFill>
                  <a:schemeClr val="bg1"/>
                </a:solidFill>
              </a:rPr>
              <a:t>beroep.</a:t>
            </a:r>
            <a:endParaRPr lang="nl-NL" sz="1600" dirty="0">
              <a:solidFill>
                <a:schemeClr val="bg1"/>
              </a:solidFill>
            </a:endParaRPr>
          </a:p>
        </p:txBody>
      </p:sp>
      <p:grpSp>
        <p:nvGrpSpPr>
          <p:cNvPr id="15" name="Groep 14">
            <a:extLst>
              <a:ext uri="{FF2B5EF4-FFF2-40B4-BE49-F238E27FC236}">
                <a16:creationId xmlns:a16="http://schemas.microsoft.com/office/drawing/2014/main" id="{AEEEFE15-CFAF-C344-9186-E410A0491DCB}"/>
              </a:ext>
            </a:extLst>
          </p:cNvPr>
          <p:cNvGrpSpPr/>
          <p:nvPr/>
        </p:nvGrpSpPr>
        <p:grpSpPr>
          <a:xfrm>
            <a:off x="9393586" y="6277814"/>
            <a:ext cx="1883866" cy="451468"/>
            <a:chOff x="9579117" y="6185050"/>
            <a:chExt cx="1883866" cy="451468"/>
          </a:xfrm>
        </p:grpSpPr>
        <p:sp>
          <p:nvSpPr>
            <p:cNvPr id="16" name="Titel 1">
              <a:extLst>
                <a:ext uri="{FF2B5EF4-FFF2-40B4-BE49-F238E27FC236}">
                  <a16:creationId xmlns:a16="http://schemas.microsoft.com/office/drawing/2014/main" id="{D2A9EADE-2DC7-8B4C-BE99-6033E8F1CCEB}"/>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17" name="Afbeelding 16" descr="Afbeelding met boom&#10;&#10;Automatisch gegenereerde beschrijving">
              <a:extLst>
                <a:ext uri="{FF2B5EF4-FFF2-40B4-BE49-F238E27FC236}">
                  <a16:creationId xmlns:a16="http://schemas.microsoft.com/office/drawing/2014/main" id="{8A882B65-BF45-434C-9FF2-91B1CED26DD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grpSp>
        <p:nvGrpSpPr>
          <p:cNvPr id="27" name="Groep 26">
            <a:extLst>
              <a:ext uri="{FF2B5EF4-FFF2-40B4-BE49-F238E27FC236}">
                <a16:creationId xmlns:a16="http://schemas.microsoft.com/office/drawing/2014/main" id="{BFB8CD2C-1568-DF45-9D46-E06A81E11B29}"/>
              </a:ext>
            </a:extLst>
          </p:cNvPr>
          <p:cNvGrpSpPr/>
          <p:nvPr/>
        </p:nvGrpSpPr>
        <p:grpSpPr>
          <a:xfrm>
            <a:off x="4812632" y="1119073"/>
            <a:ext cx="3116179" cy="4325921"/>
            <a:chOff x="4812632" y="1119073"/>
            <a:chExt cx="3116179" cy="4325921"/>
          </a:xfrm>
        </p:grpSpPr>
        <p:grpSp>
          <p:nvGrpSpPr>
            <p:cNvPr id="20" name="Groep 19">
              <a:extLst>
                <a:ext uri="{FF2B5EF4-FFF2-40B4-BE49-F238E27FC236}">
                  <a16:creationId xmlns:a16="http://schemas.microsoft.com/office/drawing/2014/main" id="{83421F4B-0BBA-3D4F-999F-29D8B8CB02EA}"/>
                </a:ext>
              </a:extLst>
            </p:cNvPr>
            <p:cNvGrpSpPr/>
            <p:nvPr/>
          </p:nvGrpSpPr>
          <p:grpSpPr>
            <a:xfrm>
              <a:off x="4812632" y="1119073"/>
              <a:ext cx="3116179" cy="3248703"/>
              <a:chOff x="4812632" y="1119073"/>
              <a:chExt cx="3116179" cy="3248703"/>
            </a:xfrm>
          </p:grpSpPr>
          <p:sp>
            <p:nvSpPr>
              <p:cNvPr id="18" name="Rechthoek 17">
                <a:extLst>
                  <a:ext uri="{FF2B5EF4-FFF2-40B4-BE49-F238E27FC236}">
                    <a16:creationId xmlns:a16="http://schemas.microsoft.com/office/drawing/2014/main" id="{79F7A6F8-BDC1-9346-86A3-675AEC68C81C}"/>
                  </a:ext>
                </a:extLst>
              </p:cNvPr>
              <p:cNvSpPr/>
              <p:nvPr/>
            </p:nvSpPr>
            <p:spPr>
              <a:xfrm>
                <a:off x="4812632" y="1119073"/>
                <a:ext cx="3116179" cy="324870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Groep 5">
                <a:extLst>
                  <a:ext uri="{FF2B5EF4-FFF2-40B4-BE49-F238E27FC236}">
                    <a16:creationId xmlns:a16="http://schemas.microsoft.com/office/drawing/2014/main" id="{05644576-0859-7440-AEC4-0A9D873CE793}"/>
                  </a:ext>
                </a:extLst>
              </p:cNvPr>
              <p:cNvGrpSpPr/>
              <p:nvPr/>
            </p:nvGrpSpPr>
            <p:grpSpPr>
              <a:xfrm>
                <a:off x="5099867" y="1690688"/>
                <a:ext cx="2568982" cy="2278338"/>
                <a:chOff x="5895475" y="1545628"/>
                <a:chExt cx="2568982" cy="2278338"/>
              </a:xfrm>
            </p:grpSpPr>
            <p:sp>
              <p:nvSpPr>
                <p:cNvPr id="4" name="Driehoek 3">
                  <a:extLst>
                    <a:ext uri="{FF2B5EF4-FFF2-40B4-BE49-F238E27FC236}">
                      <a16:creationId xmlns:a16="http://schemas.microsoft.com/office/drawing/2014/main" id="{7A0B4D90-B44F-AD4F-A72B-985F3F8CD206}"/>
                    </a:ext>
                  </a:extLst>
                </p:cNvPr>
                <p:cNvSpPr/>
                <p:nvPr/>
              </p:nvSpPr>
              <p:spPr>
                <a:xfrm>
                  <a:off x="6256421" y="1961148"/>
                  <a:ext cx="1702708" cy="14678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OPP</a:t>
                  </a:r>
                </a:p>
              </p:txBody>
            </p:sp>
            <p:sp>
              <p:nvSpPr>
                <p:cNvPr id="5" name="Tekstvak 4">
                  <a:extLst>
                    <a:ext uri="{FF2B5EF4-FFF2-40B4-BE49-F238E27FC236}">
                      <a16:creationId xmlns:a16="http://schemas.microsoft.com/office/drawing/2014/main" id="{315D31A6-BA72-BF4B-A8D2-CB2195C47F5B}"/>
                    </a:ext>
                  </a:extLst>
                </p:cNvPr>
                <p:cNvSpPr txBox="1"/>
                <p:nvPr/>
              </p:nvSpPr>
              <p:spPr>
                <a:xfrm>
                  <a:off x="5895475" y="3446617"/>
                  <a:ext cx="890336" cy="369332"/>
                </a:xfrm>
                <a:prstGeom prst="rect">
                  <a:avLst/>
                </a:prstGeom>
                <a:noFill/>
                <a:ln>
                  <a:noFill/>
                </a:ln>
              </p:spPr>
              <p:txBody>
                <a:bodyPr wrap="square" rtlCol="0">
                  <a:spAutoFit/>
                </a:bodyPr>
                <a:lstStyle/>
                <a:p>
                  <a:r>
                    <a:rPr lang="nl-NL" dirty="0">
                      <a:solidFill>
                        <a:schemeClr val="bg1"/>
                      </a:solidFill>
                    </a:rPr>
                    <a:t>thuis</a:t>
                  </a:r>
                </a:p>
              </p:txBody>
            </p:sp>
            <p:sp>
              <p:nvSpPr>
                <p:cNvPr id="7" name="Tekstvak 6">
                  <a:extLst>
                    <a:ext uri="{FF2B5EF4-FFF2-40B4-BE49-F238E27FC236}">
                      <a16:creationId xmlns:a16="http://schemas.microsoft.com/office/drawing/2014/main" id="{0D6DBD65-3E6A-984F-9C1C-FD88C5E1C10A}"/>
                    </a:ext>
                  </a:extLst>
                </p:cNvPr>
                <p:cNvSpPr txBox="1"/>
                <p:nvPr/>
              </p:nvSpPr>
              <p:spPr>
                <a:xfrm>
                  <a:off x="7574121" y="3454634"/>
                  <a:ext cx="890336" cy="369332"/>
                </a:xfrm>
                <a:prstGeom prst="rect">
                  <a:avLst/>
                </a:prstGeom>
                <a:noFill/>
                <a:ln>
                  <a:noFill/>
                </a:ln>
              </p:spPr>
              <p:txBody>
                <a:bodyPr wrap="square" rtlCol="0">
                  <a:spAutoFit/>
                </a:bodyPr>
                <a:lstStyle/>
                <a:p>
                  <a:r>
                    <a:rPr lang="nl-NL" dirty="0">
                      <a:solidFill>
                        <a:schemeClr val="bg1"/>
                      </a:solidFill>
                    </a:rPr>
                    <a:t>school</a:t>
                  </a:r>
                </a:p>
              </p:txBody>
            </p:sp>
            <p:sp>
              <p:nvSpPr>
                <p:cNvPr id="8" name="Tekstvak 7">
                  <a:extLst>
                    <a:ext uri="{FF2B5EF4-FFF2-40B4-BE49-F238E27FC236}">
                      <a16:creationId xmlns:a16="http://schemas.microsoft.com/office/drawing/2014/main" id="{2CFFF462-0EE8-B743-8835-967B32D9DB26}"/>
                    </a:ext>
                  </a:extLst>
                </p:cNvPr>
                <p:cNvSpPr txBox="1"/>
                <p:nvPr/>
              </p:nvSpPr>
              <p:spPr>
                <a:xfrm>
                  <a:off x="6662607" y="1545628"/>
                  <a:ext cx="890336" cy="369332"/>
                </a:xfrm>
                <a:prstGeom prst="rect">
                  <a:avLst/>
                </a:prstGeom>
                <a:noFill/>
                <a:ln>
                  <a:noFill/>
                </a:ln>
              </p:spPr>
              <p:txBody>
                <a:bodyPr wrap="square" rtlCol="0">
                  <a:spAutoFit/>
                </a:bodyPr>
                <a:lstStyle/>
                <a:p>
                  <a:r>
                    <a:rPr lang="nl-NL" dirty="0">
                      <a:solidFill>
                        <a:schemeClr val="bg1"/>
                      </a:solidFill>
                    </a:rPr>
                    <a:t>leerling</a:t>
                  </a:r>
                </a:p>
              </p:txBody>
            </p:sp>
          </p:grpSp>
          <p:sp>
            <p:nvSpPr>
              <p:cNvPr id="9" name="Tekstvak 8">
                <a:extLst>
                  <a:ext uri="{FF2B5EF4-FFF2-40B4-BE49-F238E27FC236}">
                    <a16:creationId xmlns:a16="http://schemas.microsoft.com/office/drawing/2014/main" id="{EAD153C8-DF4E-424F-824E-623AAF8E8879}"/>
                  </a:ext>
                </a:extLst>
              </p:cNvPr>
              <p:cNvSpPr txBox="1"/>
              <p:nvPr/>
            </p:nvSpPr>
            <p:spPr>
              <a:xfrm>
                <a:off x="5063771" y="1299784"/>
                <a:ext cx="2455965" cy="369332"/>
              </a:xfrm>
              <a:prstGeom prst="rect">
                <a:avLst/>
              </a:prstGeom>
              <a:noFill/>
              <a:ln>
                <a:noFill/>
              </a:ln>
            </p:spPr>
            <p:txBody>
              <a:bodyPr wrap="square" rtlCol="0">
                <a:spAutoFit/>
              </a:bodyPr>
              <a:lstStyle/>
              <a:p>
                <a:pPr algn="ctr"/>
                <a:r>
                  <a:rPr lang="nl-NL" dirty="0">
                    <a:solidFill>
                      <a:schemeClr val="bg1"/>
                    </a:solidFill>
                  </a:rPr>
                  <a:t>driehoeksgesprekken</a:t>
                </a:r>
              </a:p>
            </p:txBody>
          </p:sp>
        </p:grpSp>
        <p:sp>
          <p:nvSpPr>
            <p:cNvPr id="25" name="Tekstvak 24">
              <a:extLst>
                <a:ext uri="{FF2B5EF4-FFF2-40B4-BE49-F238E27FC236}">
                  <a16:creationId xmlns:a16="http://schemas.microsoft.com/office/drawing/2014/main" id="{E4A21912-6731-A641-9F2E-F2655E473CD7}"/>
                </a:ext>
              </a:extLst>
            </p:cNvPr>
            <p:cNvSpPr txBox="1"/>
            <p:nvPr/>
          </p:nvSpPr>
          <p:spPr>
            <a:xfrm>
              <a:off x="4812632" y="4367776"/>
              <a:ext cx="3116179" cy="1077218"/>
            </a:xfrm>
            <a:prstGeom prst="rect">
              <a:avLst/>
            </a:prstGeom>
            <a:noFill/>
            <a:ln w="19050">
              <a:solidFill>
                <a:schemeClr val="accent5">
                  <a:lumMod val="20000"/>
                  <a:lumOff val="80000"/>
                </a:schemeClr>
              </a:solidFill>
            </a:ln>
          </p:spPr>
          <p:txBody>
            <a:bodyPr wrap="square" rtlCol="0">
              <a:spAutoFit/>
            </a:bodyPr>
            <a:lstStyle/>
            <a:p>
              <a:pPr algn="ctr"/>
              <a:r>
                <a:rPr lang="nl-NL" sz="1600" dirty="0">
                  <a:solidFill>
                    <a:schemeClr val="bg1"/>
                  </a:solidFill>
                  <a:latin typeface="+mj-lt"/>
                </a:rPr>
                <a:t>Waar wil en kan ik heen</a:t>
              </a:r>
            </a:p>
            <a:p>
              <a:pPr algn="ctr"/>
              <a:r>
                <a:rPr lang="nl-NL" sz="1600" dirty="0">
                  <a:solidFill>
                    <a:schemeClr val="bg1"/>
                  </a:solidFill>
                  <a:latin typeface="+mj-lt"/>
                </a:rPr>
                <a:t>Hoe ziet mijn toekomst eruit</a:t>
              </a:r>
            </a:p>
            <a:p>
              <a:pPr algn="ctr"/>
              <a:r>
                <a:rPr lang="nl-NL" sz="1600" dirty="0">
                  <a:solidFill>
                    <a:schemeClr val="bg1"/>
                  </a:solidFill>
                  <a:latin typeface="+mj-lt"/>
                </a:rPr>
                <a:t>Wat is mijn droom</a:t>
              </a:r>
            </a:p>
            <a:p>
              <a:pPr algn="ctr"/>
              <a:r>
                <a:rPr lang="nl-NL" sz="1600" dirty="0">
                  <a:solidFill>
                    <a:schemeClr val="bg1"/>
                  </a:solidFill>
                  <a:latin typeface="+mj-lt"/>
                </a:rPr>
                <a:t>Wat zijn mijn </a:t>
              </a:r>
              <a:r>
                <a:rPr lang="nl-NL" sz="1600" u="sng" dirty="0">
                  <a:solidFill>
                    <a:schemeClr val="bg1"/>
                  </a:solidFill>
                  <a:latin typeface="+mj-lt"/>
                </a:rPr>
                <a:t>doelen</a:t>
              </a:r>
            </a:p>
          </p:txBody>
        </p:sp>
        <p:sp>
          <p:nvSpPr>
            <p:cNvPr id="26" name="Rechthoek 25">
              <a:extLst>
                <a:ext uri="{FF2B5EF4-FFF2-40B4-BE49-F238E27FC236}">
                  <a16:creationId xmlns:a16="http://schemas.microsoft.com/office/drawing/2014/main" id="{DF2415C9-EB67-1540-AA51-BDE5C81FDF21}"/>
                </a:ext>
              </a:extLst>
            </p:cNvPr>
            <p:cNvSpPr/>
            <p:nvPr/>
          </p:nvSpPr>
          <p:spPr>
            <a:xfrm>
              <a:off x="4812632" y="1119073"/>
              <a:ext cx="3116179" cy="3234189"/>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0" name="Groep 29">
            <a:extLst>
              <a:ext uri="{FF2B5EF4-FFF2-40B4-BE49-F238E27FC236}">
                <a16:creationId xmlns:a16="http://schemas.microsoft.com/office/drawing/2014/main" id="{CBA145F2-F3F9-4946-B7FF-555245C9AE91}"/>
              </a:ext>
            </a:extLst>
          </p:cNvPr>
          <p:cNvGrpSpPr/>
          <p:nvPr/>
        </p:nvGrpSpPr>
        <p:grpSpPr>
          <a:xfrm>
            <a:off x="8386011" y="1119073"/>
            <a:ext cx="3473596" cy="4103438"/>
            <a:chOff x="8386011" y="1119073"/>
            <a:chExt cx="3473596" cy="4103438"/>
          </a:xfrm>
        </p:grpSpPr>
        <p:grpSp>
          <p:nvGrpSpPr>
            <p:cNvPr id="22" name="Groep 21">
              <a:extLst>
                <a:ext uri="{FF2B5EF4-FFF2-40B4-BE49-F238E27FC236}">
                  <a16:creationId xmlns:a16="http://schemas.microsoft.com/office/drawing/2014/main" id="{9870FD5E-B684-3C41-B5B0-9798A4AFF892}"/>
                </a:ext>
              </a:extLst>
            </p:cNvPr>
            <p:cNvGrpSpPr/>
            <p:nvPr/>
          </p:nvGrpSpPr>
          <p:grpSpPr>
            <a:xfrm>
              <a:off x="8386011" y="1125334"/>
              <a:ext cx="3473596" cy="3266323"/>
              <a:chOff x="8386011" y="1690688"/>
              <a:chExt cx="3473596" cy="3266323"/>
            </a:xfrm>
          </p:grpSpPr>
          <p:grpSp>
            <p:nvGrpSpPr>
              <p:cNvPr id="10" name="Groep 9">
                <a:extLst>
                  <a:ext uri="{FF2B5EF4-FFF2-40B4-BE49-F238E27FC236}">
                    <a16:creationId xmlns:a16="http://schemas.microsoft.com/office/drawing/2014/main" id="{DD1C6479-1840-2E4A-B373-3B0E8939B211}"/>
                  </a:ext>
                </a:extLst>
              </p:cNvPr>
              <p:cNvGrpSpPr/>
              <p:nvPr/>
            </p:nvGrpSpPr>
            <p:grpSpPr>
              <a:xfrm>
                <a:off x="8591272" y="2254226"/>
                <a:ext cx="3268335" cy="2269816"/>
                <a:chOff x="5582896" y="1341084"/>
                <a:chExt cx="3268335" cy="2269816"/>
              </a:xfrm>
            </p:grpSpPr>
            <p:sp>
              <p:nvSpPr>
                <p:cNvPr id="11" name="Driehoek 10">
                  <a:extLst>
                    <a:ext uri="{FF2B5EF4-FFF2-40B4-BE49-F238E27FC236}">
                      <a16:creationId xmlns:a16="http://schemas.microsoft.com/office/drawing/2014/main" id="{B9F1DD97-1733-C148-85AE-A03EFEC4CEAE}"/>
                    </a:ext>
                  </a:extLst>
                </p:cNvPr>
                <p:cNvSpPr/>
                <p:nvPr/>
              </p:nvSpPr>
              <p:spPr>
                <a:xfrm>
                  <a:off x="6256421" y="1732540"/>
                  <a:ext cx="1702708" cy="146785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LOB</a:t>
                  </a:r>
                </a:p>
              </p:txBody>
            </p:sp>
            <p:sp>
              <p:nvSpPr>
                <p:cNvPr id="12" name="Tekstvak 11">
                  <a:extLst>
                    <a:ext uri="{FF2B5EF4-FFF2-40B4-BE49-F238E27FC236}">
                      <a16:creationId xmlns:a16="http://schemas.microsoft.com/office/drawing/2014/main" id="{F5D87E5B-4088-7347-9C51-BB4138FC583D}"/>
                    </a:ext>
                  </a:extLst>
                </p:cNvPr>
                <p:cNvSpPr txBox="1"/>
                <p:nvPr/>
              </p:nvSpPr>
              <p:spPr>
                <a:xfrm>
                  <a:off x="5582896" y="3241568"/>
                  <a:ext cx="1702708" cy="369332"/>
                </a:xfrm>
                <a:prstGeom prst="rect">
                  <a:avLst/>
                </a:prstGeom>
                <a:noFill/>
                <a:ln>
                  <a:noFill/>
                </a:ln>
              </p:spPr>
              <p:txBody>
                <a:bodyPr wrap="square" rtlCol="0">
                  <a:spAutoFit/>
                </a:bodyPr>
                <a:lstStyle/>
                <a:p>
                  <a:r>
                    <a:rPr lang="nl-NL" dirty="0">
                      <a:solidFill>
                        <a:schemeClr val="bg1"/>
                      </a:solidFill>
                    </a:rPr>
                    <a:t>Wat wil ik</a:t>
                  </a:r>
                </a:p>
              </p:txBody>
            </p:sp>
            <p:sp>
              <p:nvSpPr>
                <p:cNvPr id="13" name="Tekstvak 12">
                  <a:extLst>
                    <a:ext uri="{FF2B5EF4-FFF2-40B4-BE49-F238E27FC236}">
                      <a16:creationId xmlns:a16="http://schemas.microsoft.com/office/drawing/2014/main" id="{B3EC4926-C4D4-EC4B-BD66-80C0D8154D53}"/>
                    </a:ext>
                  </a:extLst>
                </p:cNvPr>
                <p:cNvSpPr txBox="1"/>
                <p:nvPr/>
              </p:nvSpPr>
              <p:spPr>
                <a:xfrm>
                  <a:off x="7574120" y="3238058"/>
                  <a:ext cx="1277111" cy="369332"/>
                </a:xfrm>
                <a:prstGeom prst="rect">
                  <a:avLst/>
                </a:prstGeom>
                <a:noFill/>
                <a:ln>
                  <a:noFill/>
                </a:ln>
              </p:spPr>
              <p:txBody>
                <a:bodyPr wrap="square" rtlCol="0">
                  <a:spAutoFit/>
                </a:bodyPr>
                <a:lstStyle/>
                <a:p>
                  <a:r>
                    <a:rPr lang="nl-NL" dirty="0">
                      <a:solidFill>
                        <a:schemeClr val="bg1"/>
                      </a:solidFill>
                    </a:rPr>
                    <a:t>Wat kan ik</a:t>
                  </a:r>
                </a:p>
              </p:txBody>
            </p:sp>
            <p:sp>
              <p:nvSpPr>
                <p:cNvPr id="14" name="Tekstvak 13">
                  <a:extLst>
                    <a:ext uri="{FF2B5EF4-FFF2-40B4-BE49-F238E27FC236}">
                      <a16:creationId xmlns:a16="http://schemas.microsoft.com/office/drawing/2014/main" id="{A0F89146-0B77-6B42-B7CA-436371C6047A}"/>
                    </a:ext>
                  </a:extLst>
                </p:cNvPr>
                <p:cNvSpPr txBox="1"/>
                <p:nvPr/>
              </p:nvSpPr>
              <p:spPr>
                <a:xfrm>
                  <a:off x="6244872" y="1341084"/>
                  <a:ext cx="2081464" cy="369332"/>
                </a:xfrm>
                <a:prstGeom prst="rect">
                  <a:avLst/>
                </a:prstGeom>
                <a:noFill/>
                <a:ln>
                  <a:noFill/>
                </a:ln>
              </p:spPr>
              <p:txBody>
                <a:bodyPr wrap="square" rtlCol="0">
                  <a:spAutoFit/>
                </a:bodyPr>
                <a:lstStyle/>
                <a:p>
                  <a:r>
                    <a:rPr lang="nl-NL" dirty="0">
                      <a:solidFill>
                        <a:schemeClr val="bg1"/>
                      </a:solidFill>
                    </a:rPr>
                    <a:t>Wie (hoe) ben ik</a:t>
                  </a:r>
                </a:p>
              </p:txBody>
            </p:sp>
          </p:grpSp>
          <p:sp>
            <p:nvSpPr>
              <p:cNvPr id="19" name="Tekstvak 18">
                <a:extLst>
                  <a:ext uri="{FF2B5EF4-FFF2-40B4-BE49-F238E27FC236}">
                    <a16:creationId xmlns:a16="http://schemas.microsoft.com/office/drawing/2014/main" id="{6228EB9B-8773-D846-BAE4-EA071CBBEC65}"/>
                  </a:ext>
                </a:extLst>
              </p:cNvPr>
              <p:cNvSpPr txBox="1"/>
              <p:nvPr/>
            </p:nvSpPr>
            <p:spPr>
              <a:xfrm>
                <a:off x="8825246" y="1867472"/>
                <a:ext cx="2455965" cy="369332"/>
              </a:xfrm>
              <a:prstGeom prst="rect">
                <a:avLst/>
              </a:prstGeom>
              <a:noFill/>
              <a:ln>
                <a:noFill/>
              </a:ln>
            </p:spPr>
            <p:txBody>
              <a:bodyPr wrap="square" rtlCol="0">
                <a:spAutoFit/>
              </a:bodyPr>
              <a:lstStyle/>
              <a:p>
                <a:pPr algn="ctr"/>
                <a:r>
                  <a:rPr lang="nl-NL" dirty="0">
                    <a:solidFill>
                      <a:schemeClr val="bg1"/>
                    </a:solidFill>
                  </a:rPr>
                  <a:t>loopbaangesprekken</a:t>
                </a:r>
              </a:p>
            </p:txBody>
          </p:sp>
          <p:sp>
            <p:nvSpPr>
              <p:cNvPr id="21" name="Rechthoek 20">
                <a:extLst>
                  <a:ext uri="{FF2B5EF4-FFF2-40B4-BE49-F238E27FC236}">
                    <a16:creationId xmlns:a16="http://schemas.microsoft.com/office/drawing/2014/main" id="{02E332D1-21C2-BF45-B2C8-83CCF2FCB2FB}"/>
                  </a:ext>
                </a:extLst>
              </p:cNvPr>
              <p:cNvSpPr/>
              <p:nvPr/>
            </p:nvSpPr>
            <p:spPr>
              <a:xfrm>
                <a:off x="8386011" y="1690688"/>
                <a:ext cx="3473596" cy="326632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3" name="Tekstvak 22">
              <a:extLst>
                <a:ext uri="{FF2B5EF4-FFF2-40B4-BE49-F238E27FC236}">
                  <a16:creationId xmlns:a16="http://schemas.microsoft.com/office/drawing/2014/main" id="{86402E0C-E591-C544-A106-AFD3351AEC9D}"/>
                </a:ext>
              </a:extLst>
            </p:cNvPr>
            <p:cNvSpPr txBox="1"/>
            <p:nvPr/>
          </p:nvSpPr>
          <p:spPr>
            <a:xfrm>
              <a:off x="8386011" y="4391514"/>
              <a:ext cx="3473596" cy="830997"/>
            </a:xfrm>
            <a:prstGeom prst="rect">
              <a:avLst/>
            </a:prstGeom>
            <a:noFill/>
            <a:ln w="19050">
              <a:solidFill>
                <a:schemeClr val="accent5">
                  <a:lumMod val="20000"/>
                  <a:lumOff val="80000"/>
                </a:schemeClr>
              </a:solidFill>
            </a:ln>
          </p:spPr>
          <p:txBody>
            <a:bodyPr wrap="square" rtlCol="0">
              <a:spAutoFit/>
            </a:bodyPr>
            <a:lstStyle/>
            <a:p>
              <a:pPr algn="ctr"/>
              <a:r>
                <a:rPr lang="nl-NL" sz="1600" dirty="0">
                  <a:solidFill>
                    <a:schemeClr val="bg1"/>
                  </a:solidFill>
                  <a:latin typeface="+mj-lt"/>
                </a:rPr>
                <a:t>Wat laat ik nu zien en</a:t>
              </a:r>
            </a:p>
            <a:p>
              <a:pPr algn="ctr"/>
              <a:r>
                <a:rPr lang="nl-NL" sz="1600" dirty="0">
                  <a:solidFill>
                    <a:schemeClr val="bg1"/>
                  </a:solidFill>
                  <a:latin typeface="+mj-lt"/>
                </a:rPr>
                <a:t>wat ga ik laten zien </a:t>
              </a:r>
            </a:p>
            <a:p>
              <a:pPr algn="ctr"/>
              <a:r>
                <a:rPr lang="nl-NL" sz="1600" dirty="0">
                  <a:solidFill>
                    <a:schemeClr val="bg1"/>
                  </a:solidFill>
                  <a:latin typeface="+mj-lt"/>
                </a:rPr>
                <a:t>om mijn </a:t>
              </a:r>
              <a:r>
                <a:rPr lang="nl-NL" sz="1600" u="sng" dirty="0">
                  <a:solidFill>
                    <a:schemeClr val="bg1"/>
                  </a:solidFill>
                  <a:latin typeface="+mj-lt"/>
                </a:rPr>
                <a:t>doelen</a:t>
              </a:r>
              <a:r>
                <a:rPr lang="nl-NL" sz="1600" dirty="0">
                  <a:solidFill>
                    <a:schemeClr val="bg1"/>
                  </a:solidFill>
                  <a:latin typeface="+mj-lt"/>
                </a:rPr>
                <a:t> te bereiken</a:t>
              </a:r>
            </a:p>
          </p:txBody>
        </p:sp>
        <p:sp>
          <p:nvSpPr>
            <p:cNvPr id="29" name="Rechthoek 28">
              <a:extLst>
                <a:ext uri="{FF2B5EF4-FFF2-40B4-BE49-F238E27FC236}">
                  <a16:creationId xmlns:a16="http://schemas.microsoft.com/office/drawing/2014/main" id="{D1A06427-ACC6-D842-8174-438DE4B29E64}"/>
                </a:ext>
              </a:extLst>
            </p:cNvPr>
            <p:cNvSpPr/>
            <p:nvPr/>
          </p:nvSpPr>
          <p:spPr>
            <a:xfrm>
              <a:off x="8392026" y="1119073"/>
              <a:ext cx="3467581" cy="3286459"/>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32" name="Afbeelding 31">
            <a:extLst>
              <a:ext uri="{FF2B5EF4-FFF2-40B4-BE49-F238E27FC236}">
                <a16:creationId xmlns:a16="http://schemas.microsoft.com/office/drawing/2014/main" id="{F775B879-515C-5F4A-92D5-B51AD1CABC9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32393" y="169348"/>
            <a:ext cx="1035119" cy="780378"/>
          </a:xfrm>
          <a:prstGeom prst="rect">
            <a:avLst/>
          </a:prstGeom>
          <a:ln w="19050">
            <a:solidFill>
              <a:schemeClr val="bg1"/>
            </a:solidFill>
          </a:ln>
        </p:spPr>
      </p:pic>
    </p:spTree>
    <p:extLst>
      <p:ext uri="{BB962C8B-B14F-4D97-AF65-F5344CB8AC3E}">
        <p14:creationId xmlns:p14="http://schemas.microsoft.com/office/powerpoint/2010/main" val="41100540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29399-A120-B64E-A855-B4B3299122F5}"/>
              </a:ext>
            </a:extLst>
          </p:cNvPr>
          <p:cNvSpPr>
            <a:spLocks noGrp="1"/>
          </p:cNvSpPr>
          <p:nvPr>
            <p:ph type="title"/>
          </p:nvPr>
        </p:nvSpPr>
        <p:spPr>
          <a:xfrm>
            <a:off x="457200" y="365125"/>
            <a:ext cx="10988194" cy="1325563"/>
          </a:xfrm>
        </p:spPr>
        <p:txBody>
          <a:bodyPr/>
          <a:lstStyle/>
          <a:p>
            <a:pPr algn="ctr"/>
            <a:r>
              <a:rPr lang="nl-NL" dirty="0">
                <a:solidFill>
                  <a:schemeClr val="bg1"/>
                </a:solidFill>
              </a:rPr>
              <a:t>  De doelgroepen van onze school:</a:t>
            </a:r>
          </a:p>
        </p:txBody>
      </p:sp>
      <p:grpSp>
        <p:nvGrpSpPr>
          <p:cNvPr id="3" name="Groep 2">
            <a:extLst>
              <a:ext uri="{FF2B5EF4-FFF2-40B4-BE49-F238E27FC236}">
                <a16:creationId xmlns:a16="http://schemas.microsoft.com/office/drawing/2014/main" id="{A7943B6B-9201-2647-8ECD-90A9BE471255}"/>
              </a:ext>
            </a:extLst>
          </p:cNvPr>
          <p:cNvGrpSpPr/>
          <p:nvPr/>
        </p:nvGrpSpPr>
        <p:grpSpPr>
          <a:xfrm>
            <a:off x="9468065" y="6165793"/>
            <a:ext cx="1883866" cy="451468"/>
            <a:chOff x="9579117" y="6185050"/>
            <a:chExt cx="1883866" cy="451468"/>
          </a:xfrm>
        </p:grpSpPr>
        <p:sp>
          <p:nvSpPr>
            <p:cNvPr id="4" name="Titel 1">
              <a:extLst>
                <a:ext uri="{FF2B5EF4-FFF2-40B4-BE49-F238E27FC236}">
                  <a16:creationId xmlns:a16="http://schemas.microsoft.com/office/drawing/2014/main" id="{32F991C2-5DFD-FD4F-A747-ECEEFF178234}"/>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5" name="Afbeelding 4" descr="Afbeelding met boom&#10;&#10;Automatisch gegenereerde beschrijving">
              <a:extLst>
                <a:ext uri="{FF2B5EF4-FFF2-40B4-BE49-F238E27FC236}">
                  <a16:creationId xmlns:a16="http://schemas.microsoft.com/office/drawing/2014/main" id="{53084609-C2DE-DB45-AA06-651F9A99871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6" name="Tekstvak 5">
            <a:extLst>
              <a:ext uri="{FF2B5EF4-FFF2-40B4-BE49-F238E27FC236}">
                <a16:creationId xmlns:a16="http://schemas.microsoft.com/office/drawing/2014/main" id="{9C8CA067-9832-CF40-BA4D-6B7BD16E0752}"/>
              </a:ext>
            </a:extLst>
          </p:cNvPr>
          <p:cNvSpPr txBox="1"/>
          <p:nvPr/>
        </p:nvSpPr>
        <p:spPr>
          <a:xfrm>
            <a:off x="746606" y="1633873"/>
            <a:ext cx="4648354" cy="4855496"/>
          </a:xfrm>
          <a:prstGeom prst="rect">
            <a:avLst/>
          </a:prstGeom>
          <a:noFill/>
          <a:ln w="19050">
            <a:solidFill>
              <a:schemeClr val="accent5">
                <a:lumMod val="20000"/>
                <a:lumOff val="80000"/>
              </a:schemeClr>
            </a:solidFill>
          </a:ln>
        </p:spPr>
        <p:txBody>
          <a:bodyPr wrap="square" rtlCol="0">
            <a:spAutoFit/>
          </a:bodyPr>
          <a:lstStyle/>
          <a:p>
            <a:pPr>
              <a:lnSpc>
                <a:spcPct val="150000"/>
              </a:lnSpc>
            </a:pPr>
            <a:r>
              <a:rPr lang="nl-NL" sz="1600" dirty="0">
                <a:solidFill>
                  <a:schemeClr val="bg1"/>
                </a:solidFill>
              </a:rPr>
              <a:t>Kenmerken van de doelgroep </a:t>
            </a:r>
            <a:r>
              <a:rPr lang="nl-NL" sz="1600" u="sng" dirty="0">
                <a:solidFill>
                  <a:schemeClr val="bg1"/>
                </a:solidFill>
              </a:rPr>
              <a:t>VMBO:</a:t>
            </a:r>
          </a:p>
          <a:p>
            <a:pPr>
              <a:lnSpc>
                <a:spcPct val="150000"/>
              </a:lnSpc>
            </a:pPr>
            <a:endParaRPr lang="nl-NL" sz="1600" dirty="0">
              <a:solidFill>
                <a:schemeClr val="bg1"/>
              </a:solidFill>
            </a:endParaRPr>
          </a:p>
          <a:p>
            <a:pPr marL="285750" indent="-285750">
              <a:lnSpc>
                <a:spcPct val="150000"/>
              </a:lnSpc>
              <a:buFont typeface="Arial" panose="020B0604020202020204" pitchFamily="34" charset="0"/>
              <a:buChar char="•"/>
            </a:pPr>
            <a:r>
              <a:rPr lang="nl-NL" sz="1600" dirty="0">
                <a:solidFill>
                  <a:schemeClr val="bg1"/>
                </a:solidFill>
              </a:rPr>
              <a:t>Het gaat om kwetsbare leerlingen waarvoor een plaatsing op een reguliere vmbo school, direct na de basisschool, nog geen optie is,</a:t>
            </a:r>
          </a:p>
          <a:p>
            <a:pPr marL="285750" indent="-285750">
              <a:lnSpc>
                <a:spcPct val="150000"/>
              </a:lnSpc>
              <a:buFont typeface="Arial" panose="020B0604020202020204" pitchFamily="34" charset="0"/>
              <a:buChar char="•"/>
            </a:pPr>
            <a:r>
              <a:rPr lang="nl-NL" sz="1600" dirty="0">
                <a:solidFill>
                  <a:schemeClr val="bg1"/>
                </a:solidFill>
              </a:rPr>
              <a:t>Zij zijn beter geholpen binnen een begeleiding- of dialoogschool op weg naar een regulier vmbo-diploma.</a:t>
            </a:r>
          </a:p>
          <a:p>
            <a:pPr>
              <a:lnSpc>
                <a:spcPct val="150000"/>
              </a:lnSpc>
            </a:pPr>
            <a:r>
              <a:rPr lang="nl-NL" sz="1600" dirty="0">
                <a:solidFill>
                  <a:schemeClr val="bg1"/>
                </a:solidFill>
              </a:rPr>
              <a:t>Dat kan zijn na 2 leerjaren WJB of binnen een eigen basis-kaderniveau bovenbouw op WJB.</a:t>
            </a:r>
          </a:p>
          <a:p>
            <a:pPr>
              <a:lnSpc>
                <a:spcPct val="150000"/>
              </a:lnSpc>
            </a:pPr>
            <a:r>
              <a:rPr lang="nl-NL" sz="1600" dirty="0">
                <a:solidFill>
                  <a:schemeClr val="bg1"/>
                </a:solidFill>
              </a:rPr>
              <a:t>De leerlingen hebben indicatie LWOO of een arrangement.</a:t>
            </a:r>
          </a:p>
          <a:p>
            <a:pPr>
              <a:lnSpc>
                <a:spcPct val="150000"/>
              </a:lnSpc>
            </a:pPr>
            <a:r>
              <a:rPr lang="nl-NL" sz="1600" dirty="0">
                <a:solidFill>
                  <a:schemeClr val="bg1"/>
                </a:solidFill>
              </a:rPr>
              <a:t>Wij bieden vmbo basis- , kader- en mavoniveau.</a:t>
            </a:r>
          </a:p>
        </p:txBody>
      </p:sp>
      <p:sp>
        <p:nvSpPr>
          <p:cNvPr id="7" name="Rechthoek 6">
            <a:extLst>
              <a:ext uri="{FF2B5EF4-FFF2-40B4-BE49-F238E27FC236}">
                <a16:creationId xmlns:a16="http://schemas.microsoft.com/office/drawing/2014/main" id="{E4C487D8-1A0A-F843-88AD-6597A828F00A}"/>
              </a:ext>
            </a:extLst>
          </p:cNvPr>
          <p:cNvSpPr/>
          <p:nvPr/>
        </p:nvSpPr>
        <p:spPr>
          <a:xfrm>
            <a:off x="5924006" y="1634841"/>
            <a:ext cx="5353445" cy="3260188"/>
          </a:xfrm>
          <a:prstGeom prst="rect">
            <a:avLst/>
          </a:prstGeom>
          <a:ln w="19050">
            <a:solidFill>
              <a:schemeClr val="accent5">
                <a:lumMod val="20000"/>
                <a:lumOff val="80000"/>
              </a:schemeClr>
            </a:solidFill>
          </a:ln>
        </p:spPr>
        <p:txBody>
          <a:bodyPr wrap="square">
            <a:spAutoFit/>
          </a:bodyPr>
          <a:lstStyle/>
          <a:p>
            <a:pPr>
              <a:lnSpc>
                <a:spcPct val="150000"/>
              </a:lnSpc>
              <a:spcAft>
                <a:spcPts val="800"/>
              </a:spcAft>
            </a:pPr>
            <a:r>
              <a:rPr lang="nl-NL" dirty="0">
                <a:solidFill>
                  <a:schemeClr val="bg1"/>
                </a:solidFill>
                <a:ea typeface="Calibri" panose="020F0502020204030204" pitchFamily="34" charset="0"/>
                <a:cs typeface="Times New Roman" panose="02020603050405020304" pitchFamily="18" charset="0"/>
              </a:rPr>
              <a:t>Kenmerken van de doelgroep </a:t>
            </a:r>
            <a:r>
              <a:rPr lang="nl-NL" u="sng" dirty="0">
                <a:solidFill>
                  <a:schemeClr val="bg1"/>
                </a:solidFill>
                <a:ea typeface="Calibri" panose="020F0502020204030204" pitchFamily="34" charset="0"/>
                <a:cs typeface="Times New Roman" panose="02020603050405020304" pitchFamily="18" charset="0"/>
              </a:rPr>
              <a:t>Praktijkonderwijs:</a:t>
            </a:r>
          </a:p>
          <a:p>
            <a:pPr marL="285750" lvl="0" indent="-285750">
              <a:lnSpc>
                <a:spcPct val="150000"/>
              </a:lnSpc>
              <a:spcAft>
                <a:spcPts val="0"/>
              </a:spcAft>
              <a:buFont typeface="Arial" panose="020B0604020202020204" pitchFamily="34" charset="0"/>
              <a:buChar char="•"/>
            </a:pPr>
            <a:r>
              <a:rPr lang="nl-NL" sz="1600" dirty="0">
                <a:solidFill>
                  <a:schemeClr val="bg1"/>
                </a:solidFill>
                <a:ea typeface="Calibri" panose="020F0502020204030204" pitchFamily="34" charset="0"/>
                <a:cs typeface="Times New Roman" panose="02020603050405020304" pitchFamily="18" charset="0"/>
              </a:rPr>
              <a:t>Vanaf groep 3 op de basisschool ging leren niet vanzelf,</a:t>
            </a:r>
          </a:p>
          <a:p>
            <a:pPr marL="285750" lvl="0" indent="-285750">
              <a:lnSpc>
                <a:spcPct val="150000"/>
              </a:lnSpc>
              <a:spcAft>
                <a:spcPts val="0"/>
              </a:spcAft>
              <a:buFont typeface="Arial" panose="020B0604020202020204" pitchFamily="34" charset="0"/>
              <a:buChar char="•"/>
            </a:pPr>
            <a:r>
              <a:rPr lang="nl-NL" sz="1600" dirty="0">
                <a:solidFill>
                  <a:schemeClr val="bg1"/>
                </a:solidFill>
                <a:ea typeface="Calibri" panose="020F0502020204030204" pitchFamily="34" charset="0"/>
                <a:cs typeface="Times New Roman" panose="02020603050405020304" pitchFamily="18" charset="0"/>
              </a:rPr>
              <a:t>De basisschool bood hulp op verschillende gebieden,</a:t>
            </a:r>
          </a:p>
          <a:p>
            <a:pPr marL="285750" lvl="0" indent="-285750">
              <a:lnSpc>
                <a:spcPct val="150000"/>
              </a:lnSpc>
              <a:spcAft>
                <a:spcPts val="0"/>
              </a:spcAft>
              <a:buFont typeface="Arial" panose="020B0604020202020204" pitchFamily="34" charset="0"/>
              <a:buChar char="•"/>
            </a:pPr>
            <a:r>
              <a:rPr lang="nl-NL" sz="1600" dirty="0">
                <a:solidFill>
                  <a:schemeClr val="bg1"/>
                </a:solidFill>
                <a:ea typeface="Calibri" panose="020F0502020204030204" pitchFamily="34" charset="0"/>
                <a:cs typeface="Times New Roman" panose="02020603050405020304" pitchFamily="18" charset="0"/>
              </a:rPr>
              <a:t>Ondanks deze hulp zijn er blijvende leerachterstanden,</a:t>
            </a:r>
          </a:p>
          <a:p>
            <a:pPr marL="285750" lvl="0" indent="-285750">
              <a:lnSpc>
                <a:spcPct val="150000"/>
              </a:lnSpc>
              <a:spcAft>
                <a:spcPts val="0"/>
              </a:spcAft>
              <a:buFont typeface="Arial" panose="020B0604020202020204" pitchFamily="34" charset="0"/>
              <a:buChar char="•"/>
            </a:pPr>
            <a:r>
              <a:rPr lang="nl-NL" sz="1600" dirty="0">
                <a:solidFill>
                  <a:schemeClr val="bg1"/>
                </a:solidFill>
                <a:ea typeface="Calibri" panose="020F0502020204030204" pitchFamily="34" charset="0"/>
                <a:cs typeface="Times New Roman" panose="02020603050405020304" pitchFamily="18" charset="0"/>
              </a:rPr>
              <a:t>De leerling kreeg maatwerk aangeboden,</a:t>
            </a:r>
          </a:p>
          <a:p>
            <a:pPr marL="285750" lvl="0" indent="-285750">
              <a:lnSpc>
                <a:spcPct val="150000"/>
              </a:lnSpc>
              <a:spcAft>
                <a:spcPts val="800"/>
              </a:spcAft>
              <a:buFont typeface="Arial" panose="020B0604020202020204" pitchFamily="34" charset="0"/>
              <a:buChar char="•"/>
            </a:pPr>
            <a:r>
              <a:rPr lang="nl-NL" sz="1600" dirty="0">
                <a:solidFill>
                  <a:schemeClr val="bg1"/>
                </a:solidFill>
                <a:ea typeface="Calibri" panose="020F0502020204030204" pitchFamily="34" charset="0"/>
                <a:cs typeface="Times New Roman" panose="02020603050405020304" pitchFamily="18" charset="0"/>
              </a:rPr>
              <a:t>De leerling leert gemakkelijker in de praktijk dan in theorie,</a:t>
            </a:r>
          </a:p>
          <a:p>
            <a:pPr marL="285750" lvl="0" indent="-285750">
              <a:lnSpc>
                <a:spcPct val="150000"/>
              </a:lnSpc>
              <a:spcAft>
                <a:spcPts val="800"/>
              </a:spcAft>
              <a:buFont typeface="Arial" panose="020B0604020202020204" pitchFamily="34" charset="0"/>
              <a:buChar char="•"/>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 leerling voldoet aan de toelatingscriteria voor PrO (wordt verderop behandeld).</a:t>
            </a:r>
            <a:endParaRPr lang="nl-NL"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fbeelding 9">
            <a:extLst>
              <a:ext uri="{FF2B5EF4-FFF2-40B4-BE49-F238E27FC236}">
                <a16:creationId xmlns:a16="http://schemas.microsoft.com/office/drawing/2014/main" id="{C77284FF-0F60-744D-A68A-A58CFCE2716B}"/>
              </a:ext>
            </a:extLst>
          </p:cNvPr>
          <p:cNvPicPr>
            <a:picLocks noChangeAspect="1"/>
          </p:cNvPicPr>
          <p:nvPr/>
        </p:nvPicPr>
        <p:blipFill rotWithShape="1">
          <a:blip r:embed="rId3"/>
          <a:srcRect r="2599"/>
          <a:stretch/>
        </p:blipFill>
        <p:spPr>
          <a:xfrm>
            <a:off x="746606" y="623221"/>
            <a:ext cx="1428625" cy="809370"/>
          </a:xfrm>
          <a:prstGeom prst="rect">
            <a:avLst/>
          </a:prstGeom>
          <a:ln w="19050">
            <a:solidFill>
              <a:schemeClr val="accent5">
                <a:lumMod val="20000"/>
                <a:lumOff val="80000"/>
              </a:schemeClr>
            </a:solidFill>
          </a:ln>
        </p:spPr>
      </p:pic>
      <p:pic>
        <p:nvPicPr>
          <p:cNvPr id="12" name="Afbeelding 11" descr="Afbeelding met persoon, binnen, man, tafel&#10;&#10;Automatisch gegenereerde beschrijving">
            <a:extLst>
              <a:ext uri="{FF2B5EF4-FFF2-40B4-BE49-F238E27FC236}">
                <a16:creationId xmlns:a16="http://schemas.microsoft.com/office/drawing/2014/main" id="{F9AD02E5-85AB-684B-A776-9CBC416FE213}"/>
              </a:ext>
            </a:extLst>
          </p:cNvPr>
          <p:cNvPicPr/>
          <p:nvPr/>
        </p:nvPicPr>
        <p:blipFill rotWithShape="1">
          <a:blip r:embed="rId4" cstate="print">
            <a:extLst>
              <a:ext uri="{28A0092B-C50C-407E-A947-70E740481C1C}">
                <a14:useLocalDpi xmlns:a14="http://schemas.microsoft.com/office/drawing/2010/main" val="0"/>
              </a:ext>
            </a:extLst>
          </a:blip>
          <a:srcRect t="8169"/>
          <a:stretch/>
        </p:blipFill>
        <p:spPr bwMode="auto">
          <a:xfrm>
            <a:off x="10102532" y="555834"/>
            <a:ext cx="1174919" cy="809370"/>
          </a:xfrm>
          <a:prstGeom prst="rect">
            <a:avLst/>
          </a:prstGeom>
          <a:ln w="19050">
            <a:solidFill>
              <a:schemeClr val="accent5">
                <a:lumMod val="20000"/>
                <a:lumOff val="80000"/>
              </a:schemeClr>
            </a:solidFill>
          </a:ln>
          <a:extLst>
            <a:ext uri="{53640926-AAD7-44D8-BBD7-CCE9431645EC}">
              <a14:shadowObscured xmlns:a14="http://schemas.microsoft.com/office/drawing/2010/main"/>
            </a:ext>
          </a:extLst>
        </p:spPr>
      </p:pic>
      <p:pic>
        <p:nvPicPr>
          <p:cNvPr id="13" name="Afbeelding 12" descr="Afbeelding met persoon, binnen, tafel, man&#10;&#10;Automatisch gegenereerde beschrijving">
            <a:extLst>
              <a:ext uri="{FF2B5EF4-FFF2-40B4-BE49-F238E27FC236}">
                <a16:creationId xmlns:a16="http://schemas.microsoft.com/office/drawing/2014/main" id="{842390FD-26E9-BE4B-8466-0CE6732CEFD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24007" y="5144805"/>
            <a:ext cx="1731145" cy="1324703"/>
          </a:xfrm>
          <a:prstGeom prst="rect">
            <a:avLst/>
          </a:prstGeom>
          <a:ln w="19050">
            <a:solidFill>
              <a:schemeClr val="accent5">
                <a:lumMod val="20000"/>
                <a:lumOff val="80000"/>
              </a:schemeClr>
            </a:solidFill>
          </a:ln>
        </p:spPr>
      </p:pic>
      <p:sp>
        <p:nvSpPr>
          <p:cNvPr id="14" name="Tekstvak 13">
            <a:extLst>
              <a:ext uri="{FF2B5EF4-FFF2-40B4-BE49-F238E27FC236}">
                <a16:creationId xmlns:a16="http://schemas.microsoft.com/office/drawing/2014/main" id="{C525AB4F-9494-4C4F-AE84-69A033EF62F7}"/>
              </a:ext>
            </a:extLst>
          </p:cNvPr>
          <p:cNvSpPr txBox="1"/>
          <p:nvPr/>
        </p:nvSpPr>
        <p:spPr>
          <a:xfrm>
            <a:off x="8485138" y="6469508"/>
            <a:ext cx="972679" cy="246221"/>
          </a:xfrm>
          <a:prstGeom prst="rect">
            <a:avLst/>
          </a:prstGeom>
          <a:noFill/>
        </p:spPr>
        <p:txBody>
          <a:bodyPr wrap="square" rtlCol="0">
            <a:spAutoFit/>
          </a:bodyPr>
          <a:lstStyle/>
          <a:p>
            <a:r>
              <a:rPr lang="nl-NL" sz="1000" dirty="0">
                <a:solidFill>
                  <a:schemeClr val="bg1"/>
                </a:solidFill>
              </a:rPr>
              <a:t>Dia 1 van 2</a:t>
            </a:r>
          </a:p>
        </p:txBody>
      </p:sp>
      <p:pic>
        <p:nvPicPr>
          <p:cNvPr id="16" name="Picture 2">
            <a:extLst>
              <a:ext uri="{FF2B5EF4-FFF2-40B4-BE49-F238E27FC236}">
                <a16:creationId xmlns:a16="http://schemas.microsoft.com/office/drawing/2014/main" id="{9DDB397C-4638-4749-81BD-661B0815A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8079" y="5114352"/>
            <a:ext cx="2409372" cy="722811"/>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672415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9497FBB2-E05E-7246-B8C9-22D80241BF72}"/>
              </a:ext>
            </a:extLst>
          </p:cNvPr>
          <p:cNvSpPr/>
          <p:nvPr/>
        </p:nvSpPr>
        <p:spPr>
          <a:xfrm>
            <a:off x="939800" y="1643883"/>
            <a:ext cx="4445000" cy="4532331"/>
          </a:xfrm>
          <a:prstGeom prst="rect">
            <a:avLst/>
          </a:prstGeom>
          <a:ln w="19050">
            <a:solidFill>
              <a:schemeClr val="bg1"/>
            </a:solidFill>
          </a:ln>
        </p:spPr>
        <p:txBody>
          <a:bodyPr wrap="square">
            <a:spAutoFit/>
          </a:bodyPr>
          <a:lstStyle/>
          <a:p>
            <a:pPr>
              <a:lnSpc>
                <a:spcPct val="150000"/>
              </a:lnSpc>
            </a:pPr>
            <a:r>
              <a:rPr lang="nl-NL" b="0" i="0" strike="noStrike" dirty="0">
                <a:solidFill>
                  <a:schemeClr val="bg1"/>
                </a:solidFill>
                <a:effectLst/>
                <a:latin typeface="calibri" panose="020F0502020204030204" pitchFamily="34" charset="0"/>
              </a:rPr>
              <a:t>Kenmerken van de doelgroep </a:t>
            </a:r>
            <a:r>
              <a:rPr lang="nl-NL" b="0" i="0" u="sng" strike="noStrike" dirty="0">
                <a:solidFill>
                  <a:schemeClr val="bg1"/>
                </a:solidFill>
                <a:effectLst/>
                <a:latin typeface="calibri" panose="020F0502020204030204" pitchFamily="34" charset="0"/>
              </a:rPr>
              <a:t>ISK:</a:t>
            </a:r>
          </a:p>
          <a:p>
            <a:pPr>
              <a:lnSpc>
                <a:spcPct val="150000"/>
              </a:lnSpc>
            </a:pPr>
            <a:endParaRPr lang="nl-NL" sz="1600" b="0" i="0" u="sng" strike="noStrike" dirty="0">
              <a:solidFill>
                <a:schemeClr val="bg1"/>
              </a:solidFill>
              <a:effectLst/>
              <a:latin typeface="calibri" panose="020F0502020204030204" pitchFamily="34" charset="0"/>
            </a:endParaRPr>
          </a:p>
          <a:p>
            <a:pPr>
              <a:lnSpc>
                <a:spcPct val="150000"/>
              </a:lnSpc>
            </a:pPr>
            <a:r>
              <a:rPr lang="nl-NL" sz="1600" b="0" i="0" u="none" strike="noStrike" dirty="0">
                <a:solidFill>
                  <a:schemeClr val="bg1"/>
                </a:solidFill>
                <a:effectLst/>
                <a:latin typeface="calibri" panose="020F0502020204030204" pitchFamily="34" charset="0"/>
              </a:rPr>
              <a:t>De Internationale Schakelklas (ISK) is een schakelklas speciaal voor:</a:t>
            </a:r>
          </a:p>
          <a:p>
            <a:pPr marL="285750" indent="-285750">
              <a:lnSpc>
                <a:spcPct val="150000"/>
              </a:lnSpc>
              <a:buFont typeface="Arial" panose="020B0604020202020204" pitchFamily="34" charset="0"/>
              <a:buChar char="•"/>
            </a:pPr>
            <a:r>
              <a:rPr lang="nl-NL" sz="1600" b="0" i="0" u="none" strike="noStrike" dirty="0">
                <a:solidFill>
                  <a:schemeClr val="bg1"/>
                </a:solidFill>
                <a:effectLst/>
                <a:latin typeface="calibri" panose="020F0502020204030204" pitchFamily="34" charset="0"/>
              </a:rPr>
              <a:t> nieuwkomers tussen 12 en 18 jaar die korter dan twee jaar in Nederland wonen,</a:t>
            </a:r>
          </a:p>
          <a:p>
            <a:pPr marL="285750" indent="-285750">
              <a:lnSpc>
                <a:spcPct val="150000"/>
              </a:lnSpc>
              <a:buFont typeface="Arial" panose="020B0604020202020204" pitchFamily="34" charset="0"/>
              <a:buChar char="•"/>
            </a:pPr>
            <a:r>
              <a:rPr lang="nl-NL" sz="1600" b="0" i="0" u="none" strike="noStrike" dirty="0">
                <a:solidFill>
                  <a:schemeClr val="bg1"/>
                </a:solidFill>
                <a:effectLst/>
                <a:latin typeface="calibri" panose="020F0502020204030204" pitchFamily="34" charset="0"/>
              </a:rPr>
              <a:t>De leerlingen zijn afkomstig uit de hele wereld en beheersen de Nederlandse taal niet voldoende om deel te kunnen nemen aan het reguliere voortgezet onderwijs,</a:t>
            </a:r>
          </a:p>
          <a:p>
            <a:pPr marL="285750" indent="-285750">
              <a:lnSpc>
                <a:spcPct val="150000"/>
              </a:lnSpc>
              <a:buFont typeface="Arial" panose="020B0604020202020204" pitchFamily="34" charset="0"/>
              <a:buChar char="•"/>
            </a:pPr>
            <a:r>
              <a:rPr lang="nl-NL" sz="1600" b="0" i="0" u="none" strike="noStrike" dirty="0">
                <a:solidFill>
                  <a:schemeClr val="bg1"/>
                </a:solidFill>
                <a:effectLst/>
                <a:latin typeface="calibri" panose="020F0502020204030204" pitchFamily="34" charset="0"/>
              </a:rPr>
              <a:t> In de ISK worden zij, in maximaal twee jaar, klaargestoomd voor een vervolgopleiding.</a:t>
            </a:r>
            <a:endParaRPr lang="nl-NL" sz="1600" dirty="0">
              <a:solidFill>
                <a:schemeClr val="bg1"/>
              </a:solidFill>
            </a:endParaRPr>
          </a:p>
        </p:txBody>
      </p:sp>
      <p:sp>
        <p:nvSpPr>
          <p:cNvPr id="4" name="Titel 1">
            <a:extLst>
              <a:ext uri="{FF2B5EF4-FFF2-40B4-BE49-F238E27FC236}">
                <a16:creationId xmlns:a16="http://schemas.microsoft.com/office/drawing/2014/main" id="{6A6E247D-C6A8-9E40-82E1-A978CE590CD6}"/>
              </a:ext>
            </a:extLst>
          </p:cNvPr>
          <p:cNvSpPr txBox="1">
            <a:spLocks/>
          </p:cNvSpPr>
          <p:nvPr/>
        </p:nvSpPr>
        <p:spPr>
          <a:xfrm>
            <a:off x="553453" y="452775"/>
            <a:ext cx="110690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a:solidFill>
                  <a:schemeClr val="bg1"/>
                </a:solidFill>
              </a:rPr>
              <a:t>  De doelgroepen van onze school:</a:t>
            </a:r>
          </a:p>
        </p:txBody>
      </p:sp>
      <p:grpSp>
        <p:nvGrpSpPr>
          <p:cNvPr id="5" name="Groep 4">
            <a:extLst>
              <a:ext uri="{FF2B5EF4-FFF2-40B4-BE49-F238E27FC236}">
                <a16:creationId xmlns:a16="http://schemas.microsoft.com/office/drawing/2014/main" id="{0FE1D454-5D31-7C4F-8A8F-656D33B64406}"/>
              </a:ext>
            </a:extLst>
          </p:cNvPr>
          <p:cNvGrpSpPr/>
          <p:nvPr/>
        </p:nvGrpSpPr>
        <p:grpSpPr>
          <a:xfrm>
            <a:off x="9393586" y="6277814"/>
            <a:ext cx="1883866" cy="451468"/>
            <a:chOff x="9579117" y="6185050"/>
            <a:chExt cx="1883866" cy="451468"/>
          </a:xfrm>
        </p:grpSpPr>
        <p:sp>
          <p:nvSpPr>
            <p:cNvPr id="6" name="Titel 1">
              <a:extLst>
                <a:ext uri="{FF2B5EF4-FFF2-40B4-BE49-F238E27FC236}">
                  <a16:creationId xmlns:a16="http://schemas.microsoft.com/office/drawing/2014/main" id="{4D94D3EC-268D-FF47-9E31-4EC0D1C5A481}"/>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7" name="Afbeelding 6" descr="Afbeelding met boom&#10;&#10;Automatisch gegenereerde beschrijving">
              <a:extLst>
                <a:ext uri="{FF2B5EF4-FFF2-40B4-BE49-F238E27FC236}">
                  <a16:creationId xmlns:a16="http://schemas.microsoft.com/office/drawing/2014/main" id="{FC6B98A4-439C-7347-BF80-7536C196778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8" name="Rechthoek 7">
            <a:extLst>
              <a:ext uri="{FF2B5EF4-FFF2-40B4-BE49-F238E27FC236}">
                <a16:creationId xmlns:a16="http://schemas.microsoft.com/office/drawing/2014/main" id="{7863FEB8-3E0E-B54F-9B24-46B46827E5CA}"/>
              </a:ext>
            </a:extLst>
          </p:cNvPr>
          <p:cNvSpPr/>
          <p:nvPr/>
        </p:nvSpPr>
        <p:spPr>
          <a:xfrm>
            <a:off x="5727700" y="1643837"/>
            <a:ext cx="5549752" cy="4532331"/>
          </a:xfrm>
          <a:prstGeom prst="rect">
            <a:avLst/>
          </a:prstGeom>
          <a:ln w="19050">
            <a:solidFill>
              <a:schemeClr val="bg1"/>
            </a:solidFill>
          </a:ln>
        </p:spPr>
        <p:txBody>
          <a:bodyPr wrap="square">
            <a:spAutoFit/>
          </a:bodyPr>
          <a:lstStyle/>
          <a:p>
            <a:pPr>
              <a:lnSpc>
                <a:spcPct val="150000"/>
              </a:lnSpc>
            </a:pPr>
            <a:r>
              <a:rPr lang="nl-NL" b="0" i="0" u="sng" strike="noStrike" dirty="0">
                <a:solidFill>
                  <a:schemeClr val="bg1"/>
                </a:solidFill>
                <a:effectLst/>
                <a:latin typeface="calibri" panose="020F0502020204030204" pitchFamily="34" charset="0"/>
              </a:rPr>
              <a:t>Aantallen:</a:t>
            </a:r>
          </a:p>
          <a:p>
            <a:pPr>
              <a:lnSpc>
                <a:spcPct val="150000"/>
              </a:lnSpc>
            </a:pPr>
            <a:endParaRPr lang="nl-NL" sz="1600" u="sng" dirty="0">
              <a:solidFill>
                <a:schemeClr val="bg1"/>
              </a:solidFill>
              <a:latin typeface="calibri" panose="020F0502020204030204" pitchFamily="34" charset="0"/>
            </a:endParaRPr>
          </a:p>
          <a:p>
            <a:pPr marL="285750" indent="-285750">
              <a:lnSpc>
                <a:spcPct val="150000"/>
              </a:lnSpc>
              <a:buFont typeface="Arial" panose="020B0604020202020204" pitchFamily="34" charset="0"/>
              <a:buChar char="•"/>
            </a:pPr>
            <a:r>
              <a:rPr lang="nl-NL" sz="1600" dirty="0">
                <a:solidFill>
                  <a:schemeClr val="bg1"/>
                </a:solidFill>
                <a:latin typeface="calibri" panose="020F0502020204030204" pitchFamily="34" charset="0"/>
              </a:rPr>
              <a:t>Onze afdeling vmbo kent </a:t>
            </a:r>
            <a:r>
              <a:rPr lang="nl-NL" sz="1600" dirty="0" smtClean="0">
                <a:solidFill>
                  <a:schemeClr val="bg1"/>
                </a:solidFill>
                <a:latin typeface="calibri" panose="020F0502020204030204" pitchFamily="34" charset="0"/>
              </a:rPr>
              <a:t>momenteel 135 leerlingen </a:t>
            </a:r>
            <a:r>
              <a:rPr lang="nl-NL" sz="1600" dirty="0">
                <a:solidFill>
                  <a:schemeClr val="bg1"/>
                </a:solidFill>
                <a:latin typeface="calibri" panose="020F0502020204030204" pitchFamily="34" charset="0"/>
              </a:rPr>
              <a:t>in de onder- en bovenbouw,</a:t>
            </a:r>
          </a:p>
          <a:p>
            <a:pPr marL="285750" indent="-285750">
              <a:lnSpc>
                <a:spcPct val="150000"/>
              </a:lnSpc>
              <a:buFont typeface="Arial" panose="020B0604020202020204" pitchFamily="34" charset="0"/>
              <a:buChar char="•"/>
            </a:pPr>
            <a:r>
              <a:rPr lang="nl-NL" sz="1600" dirty="0">
                <a:solidFill>
                  <a:schemeClr val="bg1"/>
                </a:solidFill>
                <a:latin typeface="calibri" panose="020F0502020204030204" pitchFamily="34" charset="0"/>
              </a:rPr>
              <a:t>Onze afdeling praktijkonderwijs kent momenteel </a:t>
            </a:r>
            <a:r>
              <a:rPr lang="nl-NL" sz="1600" dirty="0" smtClean="0">
                <a:solidFill>
                  <a:schemeClr val="bg1"/>
                </a:solidFill>
                <a:latin typeface="calibri" panose="020F0502020204030204" pitchFamily="34" charset="0"/>
              </a:rPr>
              <a:t>207  </a:t>
            </a:r>
            <a:r>
              <a:rPr lang="nl-NL" sz="1600" dirty="0">
                <a:solidFill>
                  <a:schemeClr val="bg1"/>
                </a:solidFill>
                <a:latin typeface="calibri" panose="020F0502020204030204" pitchFamily="34" charset="0"/>
              </a:rPr>
              <a:t>leerlingen, waarvan er </a:t>
            </a:r>
            <a:r>
              <a:rPr lang="nl-NL" sz="1600" dirty="0" smtClean="0">
                <a:solidFill>
                  <a:schemeClr val="bg1"/>
                </a:solidFill>
                <a:latin typeface="calibri" panose="020F0502020204030204" pitchFamily="34" charset="0"/>
              </a:rPr>
              <a:t>55 </a:t>
            </a:r>
            <a:r>
              <a:rPr lang="nl-NL" sz="1600" dirty="0">
                <a:solidFill>
                  <a:schemeClr val="bg1"/>
                </a:solidFill>
                <a:latin typeface="calibri" panose="020F0502020204030204" pitchFamily="34" charset="0"/>
              </a:rPr>
              <a:t>leerlingen op onze Entreeopleiding niveau 1 of 2 studeren,</a:t>
            </a:r>
          </a:p>
          <a:p>
            <a:pPr marL="285750" indent="-285750">
              <a:lnSpc>
                <a:spcPct val="150000"/>
              </a:lnSpc>
              <a:buFont typeface="Arial" panose="020B0604020202020204" pitchFamily="34" charset="0"/>
              <a:buChar char="•"/>
            </a:pPr>
            <a:r>
              <a:rPr lang="nl-NL" sz="1600" dirty="0">
                <a:solidFill>
                  <a:schemeClr val="bg1"/>
                </a:solidFill>
                <a:latin typeface="calibri" panose="020F0502020204030204" pitchFamily="34" charset="0"/>
              </a:rPr>
              <a:t>Onze afdeling ISK kent momenteel </a:t>
            </a:r>
            <a:r>
              <a:rPr lang="nl-NL" sz="1600" dirty="0" smtClean="0">
                <a:solidFill>
                  <a:schemeClr val="bg1"/>
                </a:solidFill>
                <a:latin typeface="calibri" panose="020F0502020204030204" pitchFamily="34" charset="0"/>
              </a:rPr>
              <a:t>36 </a:t>
            </a:r>
            <a:r>
              <a:rPr lang="nl-NL" sz="1600" dirty="0">
                <a:solidFill>
                  <a:schemeClr val="bg1"/>
                </a:solidFill>
                <a:latin typeface="calibri" panose="020F0502020204030204" pitchFamily="34" charset="0"/>
              </a:rPr>
              <a:t>leerlingen</a:t>
            </a:r>
            <a:r>
              <a:rPr lang="nl-NL" sz="1600" dirty="0" smtClean="0">
                <a:solidFill>
                  <a:schemeClr val="bg1"/>
                </a:solidFill>
                <a:latin typeface="calibri" panose="020F0502020204030204" pitchFamily="34" charset="0"/>
              </a:rPr>
              <a:t>. </a:t>
            </a:r>
            <a:endParaRPr lang="nl-NL" sz="1600" dirty="0">
              <a:solidFill>
                <a:schemeClr val="bg1"/>
              </a:solidFill>
              <a:latin typeface="calibri" panose="020F0502020204030204" pitchFamily="34" charset="0"/>
            </a:endParaRPr>
          </a:p>
          <a:p>
            <a:pPr marL="285750" indent="-285750">
              <a:lnSpc>
                <a:spcPct val="150000"/>
              </a:lnSpc>
              <a:buFont typeface="Arial" panose="020B0604020202020204" pitchFamily="34" charset="0"/>
              <a:buChar char="•"/>
            </a:pPr>
            <a:endParaRPr lang="nl-NL" sz="1600" dirty="0">
              <a:solidFill>
                <a:schemeClr val="bg1"/>
              </a:solidFill>
              <a:latin typeface="calibri" panose="020F0502020204030204" pitchFamily="34" charset="0"/>
            </a:endParaRPr>
          </a:p>
          <a:p>
            <a:pPr>
              <a:lnSpc>
                <a:spcPct val="150000"/>
              </a:lnSpc>
            </a:pPr>
            <a:r>
              <a:rPr lang="nl-NL" sz="1600" dirty="0">
                <a:solidFill>
                  <a:schemeClr val="bg1"/>
                </a:solidFill>
                <a:latin typeface="calibri" panose="020F0502020204030204" pitchFamily="34" charset="0"/>
              </a:rPr>
              <a:t>Slagingspercentages:</a:t>
            </a:r>
          </a:p>
          <a:p>
            <a:pPr marL="285750" indent="-285750">
              <a:lnSpc>
                <a:spcPct val="150000"/>
              </a:lnSpc>
              <a:buFont typeface="Arial" panose="020B0604020202020204" pitchFamily="34" charset="0"/>
              <a:buChar char="•"/>
            </a:pPr>
            <a:r>
              <a:rPr lang="nl-NL" sz="1600" dirty="0">
                <a:solidFill>
                  <a:schemeClr val="bg1"/>
                </a:solidFill>
                <a:latin typeface="calibri" panose="020F0502020204030204" pitchFamily="34" charset="0"/>
              </a:rPr>
              <a:t>Van al onze afdelingen is vorig schooljaar 100% van de leerlingen geslaagd!</a:t>
            </a:r>
            <a:endParaRPr lang="nl-NL" sz="1600" dirty="0">
              <a:solidFill>
                <a:schemeClr val="bg1"/>
              </a:solidFill>
            </a:endParaRPr>
          </a:p>
        </p:txBody>
      </p:sp>
      <p:sp>
        <p:nvSpPr>
          <p:cNvPr id="9" name="Tekstvak 8">
            <a:extLst>
              <a:ext uri="{FF2B5EF4-FFF2-40B4-BE49-F238E27FC236}">
                <a16:creationId xmlns:a16="http://schemas.microsoft.com/office/drawing/2014/main" id="{E255EF2D-45CB-0244-AAD1-28D3B07C2F42}"/>
              </a:ext>
            </a:extLst>
          </p:cNvPr>
          <p:cNvSpPr txBox="1"/>
          <p:nvPr/>
        </p:nvSpPr>
        <p:spPr>
          <a:xfrm>
            <a:off x="8485138" y="6469508"/>
            <a:ext cx="972679" cy="246221"/>
          </a:xfrm>
          <a:prstGeom prst="rect">
            <a:avLst/>
          </a:prstGeom>
          <a:noFill/>
        </p:spPr>
        <p:txBody>
          <a:bodyPr wrap="square" rtlCol="0">
            <a:spAutoFit/>
          </a:bodyPr>
          <a:lstStyle/>
          <a:p>
            <a:r>
              <a:rPr lang="nl-NL" sz="1000" dirty="0">
                <a:solidFill>
                  <a:schemeClr val="bg1"/>
                </a:solidFill>
              </a:rPr>
              <a:t>Dia 2 van 2</a:t>
            </a:r>
          </a:p>
        </p:txBody>
      </p:sp>
      <p:pic>
        <p:nvPicPr>
          <p:cNvPr id="10" name="Afbeelding 9">
            <a:extLst>
              <a:ext uri="{FF2B5EF4-FFF2-40B4-BE49-F238E27FC236}">
                <a16:creationId xmlns:a16="http://schemas.microsoft.com/office/drawing/2014/main" id="{8ECFC3DD-5036-7E4D-BA9E-5523473E0F45}"/>
              </a:ext>
            </a:extLst>
          </p:cNvPr>
          <p:cNvPicPr>
            <a:picLocks noChangeAspect="1"/>
          </p:cNvPicPr>
          <p:nvPr/>
        </p:nvPicPr>
        <p:blipFill rotWithShape="1">
          <a:blip r:embed="rId3"/>
          <a:srcRect r="2599"/>
          <a:stretch/>
        </p:blipFill>
        <p:spPr>
          <a:xfrm>
            <a:off x="939800" y="681786"/>
            <a:ext cx="1428625" cy="809370"/>
          </a:xfrm>
          <a:prstGeom prst="rect">
            <a:avLst/>
          </a:prstGeom>
          <a:ln w="19050">
            <a:solidFill>
              <a:schemeClr val="bg1"/>
            </a:solidFill>
          </a:ln>
        </p:spPr>
      </p:pic>
      <p:pic>
        <p:nvPicPr>
          <p:cNvPr id="11" name="Afbeelding 10" descr="Afbeelding met persoon, binnen, man, tafel&#10;&#10;Automatisch gegenereerde beschrijving">
            <a:extLst>
              <a:ext uri="{FF2B5EF4-FFF2-40B4-BE49-F238E27FC236}">
                <a16:creationId xmlns:a16="http://schemas.microsoft.com/office/drawing/2014/main" id="{7D8A7A77-F3CA-414F-B373-DF363AAC8E1E}"/>
              </a:ext>
            </a:extLst>
          </p:cNvPr>
          <p:cNvPicPr/>
          <p:nvPr/>
        </p:nvPicPr>
        <p:blipFill rotWithShape="1">
          <a:blip r:embed="rId4" cstate="print">
            <a:extLst>
              <a:ext uri="{28A0092B-C50C-407E-A947-70E740481C1C}">
                <a14:useLocalDpi xmlns:a14="http://schemas.microsoft.com/office/drawing/2010/main" val="0"/>
              </a:ext>
            </a:extLst>
          </a:blip>
          <a:srcRect t="8169"/>
          <a:stretch/>
        </p:blipFill>
        <p:spPr bwMode="auto">
          <a:xfrm>
            <a:off x="10102533" y="554639"/>
            <a:ext cx="1174919" cy="809370"/>
          </a:xfrm>
          <a:prstGeom prst="rect">
            <a:avLst/>
          </a:prstGeom>
          <a:ln w="19050">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39655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CAFCA38B-47F6-814E-A6B3-F1E1768D355E}"/>
              </a:ext>
            </a:extLst>
          </p:cNvPr>
          <p:cNvGrpSpPr/>
          <p:nvPr/>
        </p:nvGrpSpPr>
        <p:grpSpPr>
          <a:xfrm>
            <a:off x="9872557" y="6277814"/>
            <a:ext cx="1883866" cy="451468"/>
            <a:chOff x="9579117" y="6185050"/>
            <a:chExt cx="1883866" cy="451468"/>
          </a:xfrm>
        </p:grpSpPr>
        <p:sp>
          <p:nvSpPr>
            <p:cNvPr id="3" name="Titel 1">
              <a:extLst>
                <a:ext uri="{FF2B5EF4-FFF2-40B4-BE49-F238E27FC236}">
                  <a16:creationId xmlns:a16="http://schemas.microsoft.com/office/drawing/2014/main" id="{0EC43CBB-85D7-1B43-9E63-22DF159156FC}"/>
                </a:ext>
              </a:extLst>
            </p:cNvPr>
            <p:cNvSpPr txBox="1">
              <a:spLocks/>
            </p:cNvSpPr>
            <p:nvPr/>
          </p:nvSpPr>
          <p:spPr>
            <a:xfrm>
              <a:off x="9579117" y="6185050"/>
              <a:ext cx="1883866" cy="451468"/>
            </a:xfrm>
            <a:prstGeom prst="rect">
              <a:avLst/>
            </a:prstGeom>
            <a:solidFill>
              <a:schemeClr val="bg1"/>
            </a:solid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200" dirty="0">
                  <a:solidFill>
                    <a:schemeClr val="accent1">
                      <a:lumMod val="50000"/>
                    </a:schemeClr>
                  </a:solidFill>
                </a:rPr>
                <a:t>             </a:t>
              </a:r>
              <a:r>
                <a:rPr lang="nl-NL" sz="1200" dirty="0">
                  <a:solidFill>
                    <a:srgbClr val="0070C0"/>
                  </a:solidFill>
                </a:rPr>
                <a:t>SG W.J.Bladergroen</a:t>
              </a:r>
            </a:p>
          </p:txBody>
        </p:sp>
        <p:pic>
          <p:nvPicPr>
            <p:cNvPr id="4" name="Afbeelding 3" descr="Afbeelding met boom&#10;&#10;Automatisch gegenereerde beschrijving">
              <a:extLst>
                <a:ext uri="{FF2B5EF4-FFF2-40B4-BE49-F238E27FC236}">
                  <a16:creationId xmlns:a16="http://schemas.microsoft.com/office/drawing/2014/main" id="{EF50CF51-5D52-AC46-BEA3-C6060FD06A3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707579" y="6250600"/>
              <a:ext cx="336309" cy="320368"/>
            </a:xfrm>
            <a:prstGeom prst="rect">
              <a:avLst/>
            </a:prstGeom>
          </p:spPr>
        </p:pic>
      </p:grpSp>
      <p:sp>
        <p:nvSpPr>
          <p:cNvPr id="5" name="Rechthoek 4">
            <a:extLst>
              <a:ext uri="{FF2B5EF4-FFF2-40B4-BE49-F238E27FC236}">
                <a16:creationId xmlns:a16="http://schemas.microsoft.com/office/drawing/2014/main" id="{A5C7C8C5-1335-BD43-B523-E4CB05BC73F9}"/>
              </a:ext>
            </a:extLst>
          </p:cNvPr>
          <p:cNvSpPr/>
          <p:nvPr/>
        </p:nvSpPr>
        <p:spPr>
          <a:xfrm>
            <a:off x="4572000" y="1472780"/>
            <a:ext cx="7184572" cy="4486165"/>
          </a:xfrm>
          <a:prstGeom prst="rect">
            <a:avLst/>
          </a:prstGeom>
          <a:ln>
            <a:solidFill>
              <a:schemeClr val="bg1"/>
            </a:solidFill>
          </a:ln>
        </p:spPr>
        <p:txBody>
          <a:bodyPr wrap="square">
            <a:spAutoFit/>
          </a:bodyPr>
          <a:lstStyle/>
          <a:p>
            <a:pPr>
              <a:lnSpc>
                <a:spcPct val="150000"/>
              </a:lnSpc>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 onze extra ondersteuning helpen wij onze leerlingen met de </a:t>
            </a:r>
            <a:r>
              <a:rPr lang="nl-NL"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ontwikkeling</a:t>
            </a: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van hun executieve functies. We onderscheiden de volgende gebieden:</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Taakinitiatie (beginnen aan de opgedragen taak),</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Planning, organisatie en priorisering (wat moet je eerst doen),</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Aandacht richten (focussen)  en volgehouden aandacht (spanningsboog), kunnen meewerken met uitgestelde aandacht,</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Emotieregulatie (je emoties kunnen bedwingen),</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Werkgeheugen  (onthouden wat, wanneer en hoe je je werk moet doen),</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Inhibitie (vermogen om je gedrag af te remmen),</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Zelfinzicht (je eigen rol en eigen functioneren kunnen inzien),</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Cognitieve flexibiliteit (mee kunnen buigen in je denken),</a:t>
            </a:r>
          </a:p>
          <a:p>
            <a:pPr marL="285750" indent="-285750">
              <a:lnSpc>
                <a:spcPct val="150000"/>
              </a:lnSpc>
              <a:buFont typeface="Courier New" panose="02070309020205020404" pitchFamily="49" charset="0"/>
              <a:buChar char="o"/>
            </a:pPr>
            <a:r>
              <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Timemanagement (je tijd kunnen overzien en kunnen indelen).</a:t>
            </a:r>
          </a:p>
        </p:txBody>
      </p:sp>
      <p:sp>
        <p:nvSpPr>
          <p:cNvPr id="6" name="Titel 1">
            <a:extLst>
              <a:ext uri="{FF2B5EF4-FFF2-40B4-BE49-F238E27FC236}">
                <a16:creationId xmlns:a16="http://schemas.microsoft.com/office/drawing/2014/main" id="{1C463D92-D98E-C448-8539-1A040F911D70}"/>
              </a:ext>
            </a:extLst>
          </p:cNvPr>
          <p:cNvSpPr txBox="1">
            <a:spLocks/>
          </p:cNvSpPr>
          <p:nvPr/>
        </p:nvSpPr>
        <p:spPr>
          <a:xfrm>
            <a:off x="217863" y="591122"/>
            <a:ext cx="11799817" cy="6964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a:solidFill>
                  <a:schemeClr val="bg1"/>
                </a:solidFill>
              </a:rPr>
              <a:t>Extra ondersteuning op het gebied van ‘executieve functies’:</a:t>
            </a:r>
          </a:p>
        </p:txBody>
      </p:sp>
      <p:sp>
        <p:nvSpPr>
          <p:cNvPr id="7" name="Rechthoek 6">
            <a:extLst>
              <a:ext uri="{FF2B5EF4-FFF2-40B4-BE49-F238E27FC236}">
                <a16:creationId xmlns:a16="http://schemas.microsoft.com/office/drawing/2014/main" id="{930B8FD0-7DED-5049-BDA1-8CC073489F82}"/>
              </a:ext>
            </a:extLst>
          </p:cNvPr>
          <p:cNvSpPr/>
          <p:nvPr/>
        </p:nvSpPr>
        <p:spPr>
          <a:xfrm>
            <a:off x="217863" y="1472780"/>
            <a:ext cx="4238024" cy="3323987"/>
          </a:xfrm>
          <a:prstGeom prst="rect">
            <a:avLst/>
          </a:prstGeom>
          <a:ln>
            <a:solidFill>
              <a:schemeClr val="bg1"/>
            </a:solidFill>
          </a:ln>
        </p:spPr>
        <p:txBody>
          <a:bodyPr wrap="square">
            <a:spAutoFit/>
          </a:bodyPr>
          <a:lstStyle/>
          <a:p>
            <a:r>
              <a:rPr lang="nl-NL" sz="1600" dirty="0">
                <a:solidFill>
                  <a:schemeClr val="bg1"/>
                </a:solidFill>
                <a:latin typeface="acumin-pro"/>
              </a:rPr>
              <a:t>Wat zijn executieve functies?</a:t>
            </a:r>
          </a:p>
          <a:p>
            <a:endParaRPr lang="nl-NL" sz="1600" dirty="0">
              <a:solidFill>
                <a:schemeClr val="bg1"/>
              </a:solidFill>
              <a:latin typeface="acumin-pro"/>
            </a:endParaRPr>
          </a:p>
          <a:p>
            <a:r>
              <a:rPr lang="nl-NL" sz="1600" dirty="0">
                <a:solidFill>
                  <a:schemeClr val="bg1"/>
                </a:solidFill>
                <a:latin typeface="acumin-pro"/>
              </a:rPr>
              <a:t>E</a:t>
            </a:r>
            <a:r>
              <a:rPr lang="nl-NL" sz="1600" b="0" i="0" dirty="0">
                <a:solidFill>
                  <a:schemeClr val="bg1"/>
                </a:solidFill>
                <a:effectLst/>
                <a:latin typeface="acumin-pro"/>
              </a:rPr>
              <a:t>xecutieve functies zijn de doe-processen in ons brein (onze hersenen), die ervoor zorgen dat we ons (leer) gedrag bewust kunnen sturen.</a:t>
            </a:r>
          </a:p>
          <a:p>
            <a:endParaRPr lang="nl-NL" sz="1600" dirty="0">
              <a:solidFill>
                <a:schemeClr val="bg1"/>
              </a:solidFill>
              <a:latin typeface="acumin-pro"/>
            </a:endParaRPr>
          </a:p>
          <a:p>
            <a:r>
              <a:rPr lang="nl-NL" sz="1600" dirty="0">
                <a:solidFill>
                  <a:schemeClr val="bg1"/>
                </a:solidFill>
                <a:latin typeface="acumin-pro"/>
              </a:rPr>
              <a:t>Het worden ook wel ‘hogere controlefuncties’ genoemd.</a:t>
            </a:r>
          </a:p>
          <a:p>
            <a:endParaRPr lang="nl-NL" sz="1600" dirty="0">
              <a:solidFill>
                <a:schemeClr val="bg1"/>
              </a:solidFill>
              <a:latin typeface="acumin-pro"/>
            </a:endParaRPr>
          </a:p>
          <a:p>
            <a:r>
              <a:rPr lang="nl-NL" sz="1600" dirty="0">
                <a:solidFill>
                  <a:schemeClr val="bg1"/>
                </a:solidFill>
                <a:latin typeface="acumin-pro"/>
              </a:rPr>
              <a:t>Executieve functies zijn zeer belangrijk voor het leren. Zowel bij theorie- als bij praktijkvakken.</a:t>
            </a:r>
          </a:p>
          <a:p>
            <a:endParaRPr lang="nl-NL" sz="1600" dirty="0">
              <a:solidFill>
                <a:schemeClr val="bg1"/>
              </a:solidFill>
              <a:latin typeface="acumin-pro"/>
            </a:endParaRPr>
          </a:p>
          <a:p>
            <a:endParaRPr lang="nl-NL" dirty="0">
              <a:solidFill>
                <a:schemeClr val="bg1"/>
              </a:solidFill>
            </a:endParaRPr>
          </a:p>
        </p:txBody>
      </p:sp>
      <p:pic>
        <p:nvPicPr>
          <p:cNvPr id="17410" name="Picture 2" descr="Hersenontwikkeling beïnvloeden">
            <a:extLst>
              <a:ext uri="{FF2B5EF4-FFF2-40B4-BE49-F238E27FC236}">
                <a16:creationId xmlns:a16="http://schemas.microsoft.com/office/drawing/2014/main" id="{DCCDD697-8461-0845-A0C5-33E029231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780" y="4696578"/>
            <a:ext cx="2765795" cy="203270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14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wipe(up)">
                                      <p:cBhvr>
                                        <p:cTn id="10" dur="2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7"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10259</TotalTime>
  <Words>2183</Words>
  <Application>Microsoft Office PowerPoint</Application>
  <PresentationFormat>Breedbeeld</PresentationFormat>
  <Paragraphs>352</Paragraphs>
  <Slides>24</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24</vt:i4>
      </vt:variant>
    </vt:vector>
  </HeadingPairs>
  <TitlesOfParts>
    <vt:vector size="33" baseType="lpstr">
      <vt:lpstr>acumin-pro</vt:lpstr>
      <vt:lpstr>Arial</vt:lpstr>
      <vt:lpstr>Calibri</vt:lpstr>
      <vt:lpstr>Calibri</vt:lpstr>
      <vt:lpstr>Calibri Light</vt:lpstr>
      <vt:lpstr>Courier New</vt:lpstr>
      <vt:lpstr>Times New Roman</vt:lpstr>
      <vt:lpstr>Wingdings</vt:lpstr>
      <vt:lpstr>Kantoorthema</vt:lpstr>
      <vt:lpstr>Welkom bij de presentatie van SG W.J. Bladergroen</vt:lpstr>
      <vt:lpstr>             SG W.J.Bladergroen</vt:lpstr>
      <vt:lpstr>De kern:</vt:lpstr>
      <vt:lpstr>Goed onderwijs, oké, maar is  SG W.J. Bladergroen een leuke school?</vt:lpstr>
      <vt:lpstr>Wat is er zo bijzonder aan onze school?</vt:lpstr>
      <vt:lpstr>Wordt onze school ook uw school?</vt:lpstr>
      <vt:lpstr>  De doelgroepen van onze school: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 W.J.Bladergroen</dc:title>
  <dc:creator>Peter Hentenaar</dc:creator>
  <cp:lastModifiedBy>Marieke Bremer</cp:lastModifiedBy>
  <cp:revision>85</cp:revision>
  <dcterms:created xsi:type="dcterms:W3CDTF">2020-10-29T13:02:14Z</dcterms:created>
  <dcterms:modified xsi:type="dcterms:W3CDTF">2020-11-10T10:47:48Z</dcterms:modified>
</cp:coreProperties>
</file>